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6"/>
  </p:notesMasterIdLst>
  <p:handoutMasterIdLst>
    <p:handoutMasterId r:id="rId37"/>
  </p:handoutMasterIdLst>
  <p:sldIdLst>
    <p:sldId id="256" r:id="rId2"/>
    <p:sldId id="283" r:id="rId3"/>
    <p:sldId id="267" r:id="rId4"/>
    <p:sldId id="258" r:id="rId5"/>
    <p:sldId id="290" r:id="rId6"/>
    <p:sldId id="288" r:id="rId7"/>
    <p:sldId id="289" r:id="rId8"/>
    <p:sldId id="259" r:id="rId9"/>
    <p:sldId id="260" r:id="rId10"/>
    <p:sldId id="262" r:id="rId11"/>
    <p:sldId id="270" r:id="rId12"/>
    <p:sldId id="271" r:id="rId13"/>
    <p:sldId id="285" r:id="rId14"/>
    <p:sldId id="274" r:id="rId15"/>
    <p:sldId id="275" r:id="rId16"/>
    <p:sldId id="291" r:id="rId17"/>
    <p:sldId id="276" r:id="rId18"/>
    <p:sldId id="277" r:id="rId19"/>
    <p:sldId id="279" r:id="rId20"/>
    <p:sldId id="280" r:id="rId21"/>
    <p:sldId id="293" r:id="rId22"/>
    <p:sldId id="287" r:id="rId23"/>
    <p:sldId id="292" r:id="rId24"/>
    <p:sldId id="282" r:id="rId25"/>
    <p:sldId id="299" r:id="rId26"/>
    <p:sldId id="300" r:id="rId27"/>
    <p:sldId id="278" r:id="rId28"/>
    <p:sldId id="296" r:id="rId29"/>
    <p:sldId id="297" r:id="rId30"/>
    <p:sldId id="298" r:id="rId31"/>
    <p:sldId id="264" r:id="rId32"/>
    <p:sldId id="294" r:id="rId33"/>
    <p:sldId id="265" r:id="rId34"/>
    <p:sldId id="266" r:id="rId35"/>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83859" autoAdjust="0"/>
  </p:normalViewPr>
  <p:slideViewPr>
    <p:cSldViewPr>
      <p:cViewPr varScale="1">
        <p:scale>
          <a:sx n="95" d="100"/>
          <a:sy n="95" d="100"/>
        </p:scale>
        <p:origin x="-145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8A5A66AD-C15F-4510-8878-3ACC34F0DFA3}" type="datetimeFigureOut">
              <a:rPr lang="en-US" smtClean="0"/>
              <a:pPr/>
              <a:t>12/21/2010</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215FDAC8-51A9-47FD-B0A4-77AFFF5834C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2771E98F-7D70-4F3C-84D4-637DBEBA947C}" type="datetimeFigureOut">
              <a:rPr lang="en-US" smtClean="0"/>
              <a:pPr/>
              <a:t>12/21/2010</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9DB4E39F-C48E-4992-AB70-F259ACC8624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Input,output,momory,datapath</a:t>
            </a:r>
            <a:r>
              <a:rPr lang="en-US" dirty="0" smtClean="0"/>
              <a:t> and control. The last two sometimes combine and called the processor.</a:t>
            </a:r>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14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15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28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B4E39F-C48E-4992-AB70-F259ACC86240}" type="slidenum">
              <a:rPr lang="en-US" smtClean="0"/>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5FC7D25-4353-44CA-A968-3405F86B9F5E}" type="datetimeFigureOut">
              <a:rPr lang="en-US" smtClean="0"/>
              <a:pPr/>
              <a:t>12/21/2010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844B70A-5446-46BE-BF04-C63AE2B7928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44B70A-5446-46BE-BF04-C63AE2B7928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44B70A-5446-46BE-BF04-C63AE2B7928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44B70A-5446-46BE-BF04-C63AE2B79289}"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44B70A-5446-46BE-BF04-C63AE2B79289}"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44B70A-5446-46BE-BF04-C63AE2B79289}"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844B70A-5446-46BE-BF04-C63AE2B7928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844B70A-5446-46BE-BF04-C63AE2B79289}"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5FC7D25-4353-44CA-A968-3405F86B9F5E}" type="datetimeFigureOut">
              <a:rPr lang="en-US" smtClean="0"/>
              <a:pPr/>
              <a:t>12/21/2010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844B70A-5446-46BE-BF04-C63AE2B7928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5FC7D25-4353-44CA-A968-3405F86B9F5E}" type="datetimeFigureOut">
              <a:rPr lang="en-US" smtClean="0"/>
              <a:pPr/>
              <a:t>12/21/2010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44B70A-5446-46BE-BF04-C63AE2B7928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5FC7D25-4353-44CA-A968-3405F86B9F5E}" type="datetimeFigureOut">
              <a:rPr lang="en-US" smtClean="0"/>
              <a:pPr/>
              <a:t>12/21/2010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844B70A-5446-46BE-BF04-C63AE2B79289}"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5FC7D25-4353-44CA-A968-3405F86B9F5E}" type="datetimeFigureOut">
              <a:rPr lang="en-US" smtClean="0"/>
              <a:pPr/>
              <a:t>12/21/2010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844B70A-5446-46BE-BF04-C63AE2B7928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
            <a:ext cx="7772400" cy="4724400"/>
          </a:xfrm>
        </p:spPr>
        <p:txBody>
          <a:bodyPr>
            <a:normAutofit/>
          </a:bodyPr>
          <a:lstStyle/>
          <a:p>
            <a:pPr algn="ctr"/>
            <a:r>
              <a:rPr lang="en-US" sz="2400" dirty="0" smtClean="0"/>
              <a:t>SD1020</a:t>
            </a:r>
            <a:br>
              <a:rPr lang="en-US" sz="2400" dirty="0" smtClean="0"/>
            </a:br>
            <a:r>
              <a:rPr lang="en-US" sz="2400" dirty="0" smtClean="0"/>
              <a:t>Number of Members :3</a:t>
            </a:r>
            <a:br>
              <a:rPr lang="en-US" sz="2400" dirty="0" smtClean="0"/>
            </a:br>
            <a:r>
              <a:rPr lang="en-US" sz="2400" dirty="0" smtClean="0"/>
              <a:t/>
            </a:r>
            <a:br>
              <a:rPr lang="en-US" sz="2400" dirty="0" smtClean="0"/>
            </a:br>
            <a:r>
              <a:rPr lang="en-US" sz="2800" b="0" dirty="0" smtClean="0">
                <a:latin typeface="Aparajita" pitchFamily="34" charset="0"/>
                <a:cs typeface="Aparajita" pitchFamily="34" charset="0"/>
              </a:rPr>
              <a:t>Vidura Manu </a:t>
            </a:r>
            <a:r>
              <a:rPr lang="en-US" sz="2800" b="0" dirty="0" err="1" smtClean="0">
                <a:latin typeface="Aparajita" pitchFamily="34" charset="0"/>
                <a:cs typeface="Aparajita" pitchFamily="34" charset="0"/>
              </a:rPr>
              <a:t>Wijayasekara</a:t>
            </a:r>
            <a:r>
              <a:rPr lang="en-US" sz="2800" b="0" dirty="0" smtClean="0">
                <a:latin typeface="Aparajita" pitchFamily="34" charset="0"/>
                <a:cs typeface="Aparajita" pitchFamily="34" charset="0"/>
              </a:rPr>
              <a:t>  </a:t>
            </a:r>
            <a:br>
              <a:rPr lang="en-US" sz="2800" b="0" dirty="0" smtClean="0">
                <a:latin typeface="Aparajita" pitchFamily="34" charset="0"/>
                <a:cs typeface="Aparajita" pitchFamily="34" charset="0"/>
              </a:rPr>
            </a:br>
            <a:r>
              <a:rPr lang="en-US" sz="2800" b="0" dirty="0" smtClean="0">
                <a:latin typeface="Aparajita" pitchFamily="34" charset="0"/>
                <a:cs typeface="Aparajita" pitchFamily="34" charset="0"/>
              </a:rPr>
              <a:t>Ridhima </a:t>
            </a:r>
            <a:r>
              <a:rPr lang="en-US" sz="2800" b="0" dirty="0" err="1" smtClean="0">
                <a:latin typeface="Aparajita" pitchFamily="34" charset="0"/>
                <a:cs typeface="Aparajita" pitchFamily="34" charset="0"/>
              </a:rPr>
              <a:t>Agarwal</a:t>
            </a:r>
            <a:r>
              <a:rPr lang="en-US" sz="2800" b="0" dirty="0" smtClean="0">
                <a:latin typeface="Aparajita" pitchFamily="34" charset="0"/>
                <a:cs typeface="Aparajita" pitchFamily="34" charset="0"/>
              </a:rPr>
              <a:t/>
            </a:r>
            <a:br>
              <a:rPr lang="en-US" sz="2800" b="0" dirty="0" smtClean="0">
                <a:latin typeface="Aparajita" pitchFamily="34" charset="0"/>
                <a:cs typeface="Aparajita" pitchFamily="34" charset="0"/>
              </a:rPr>
            </a:br>
            <a:r>
              <a:rPr lang="en-US" sz="2800" b="0" dirty="0" smtClean="0">
                <a:latin typeface="Aparajita" pitchFamily="34" charset="0"/>
                <a:cs typeface="Aparajita" pitchFamily="34" charset="0"/>
              </a:rPr>
              <a:t>Bhaskar Kumar</a:t>
            </a:r>
            <a:r>
              <a:rPr lang="en-US" sz="2400" b="0" dirty="0" smtClean="0">
                <a:latin typeface="Arial" pitchFamily="34" charset="0"/>
                <a:cs typeface="Arial" pitchFamily="34" charset="0"/>
              </a:rPr>
              <a:t/>
            </a:r>
            <a:br>
              <a:rPr lang="en-US" sz="2400" b="0" dirty="0" smtClean="0">
                <a:latin typeface="Arial" pitchFamily="34" charset="0"/>
                <a:cs typeface="Arial" pitchFamily="34" charset="0"/>
              </a:rPr>
            </a:br>
            <a:r>
              <a:rPr lang="en-US" sz="2400" b="0" dirty="0" smtClean="0">
                <a:latin typeface="Arial" pitchFamily="34" charset="0"/>
                <a:cs typeface="Arial" pitchFamily="34" charset="0"/>
              </a:rPr>
              <a:t/>
            </a:r>
            <a:br>
              <a:rPr lang="en-US" sz="2400" b="0" dirty="0" smtClean="0">
                <a:latin typeface="Arial" pitchFamily="34" charset="0"/>
                <a:cs typeface="Arial" pitchFamily="34" charset="0"/>
              </a:rPr>
            </a:br>
            <a:r>
              <a:rPr lang="en-US" sz="2400" b="0" dirty="0" smtClean="0">
                <a:latin typeface="Arial" pitchFamily="34" charset="0"/>
                <a:cs typeface="Arial" pitchFamily="34" charset="0"/>
              </a:rPr>
              <a:t/>
            </a:r>
            <a:br>
              <a:rPr lang="en-US" sz="2400" b="0" dirty="0" smtClean="0">
                <a:latin typeface="Arial" pitchFamily="34" charset="0"/>
                <a:cs typeface="Arial" pitchFamily="34" charset="0"/>
              </a:rPr>
            </a:br>
            <a:r>
              <a:rPr lang="en-US" sz="2400" b="0" dirty="0" smtClean="0">
                <a:latin typeface="Arial" pitchFamily="34" charset="0"/>
                <a:cs typeface="Arial" pitchFamily="34" charset="0"/>
              </a:rPr>
              <a:t/>
            </a:r>
            <a:br>
              <a:rPr lang="en-US" sz="2400" b="0" dirty="0" smtClean="0">
                <a:latin typeface="Arial" pitchFamily="34" charset="0"/>
                <a:cs typeface="Arial" pitchFamily="34" charset="0"/>
              </a:rPr>
            </a:br>
            <a:r>
              <a:rPr lang="en-US" sz="2400" dirty="0" smtClean="0"/>
              <a:t/>
            </a:r>
            <a:br>
              <a:rPr lang="en-US" sz="2400" dirty="0" smtClean="0"/>
            </a:br>
            <a:r>
              <a:rPr lang="en-US" sz="2400" dirty="0" smtClean="0"/>
              <a:t/>
            </a:r>
            <a:br>
              <a:rPr lang="en-US" sz="2400" dirty="0" smtClean="0"/>
            </a:br>
            <a:r>
              <a:rPr lang="en-US" sz="2400" dirty="0" smtClean="0"/>
              <a:t>Advisor : Dr. </a:t>
            </a:r>
            <a:r>
              <a:rPr lang="en-US" sz="2400" dirty="0" err="1" smtClean="0"/>
              <a:t>Sudarshan</a:t>
            </a:r>
            <a:r>
              <a:rPr lang="en-US" sz="2400" dirty="0" smtClean="0"/>
              <a:t> Srinivasan</a:t>
            </a:r>
            <a:endParaRPr lang="en-US" sz="2400" dirty="0"/>
          </a:p>
        </p:txBody>
      </p:sp>
      <p:sp>
        <p:nvSpPr>
          <p:cNvPr id="3" name="Subtitle 2"/>
          <p:cNvSpPr>
            <a:spLocks noGrp="1"/>
          </p:cNvSpPr>
          <p:nvPr>
            <p:ph type="subTitle" idx="1"/>
          </p:nvPr>
        </p:nvSpPr>
        <p:spPr>
          <a:xfrm>
            <a:off x="838200" y="4267200"/>
            <a:ext cx="7772400" cy="990600"/>
          </a:xfrm>
        </p:spPr>
        <p:txBody>
          <a:bodyPr>
            <a:normAutofit/>
          </a:bodyPr>
          <a:lstStyle/>
          <a:p>
            <a:pPr algn="ctr"/>
            <a:endParaRPr lang="en-US" dirty="0" smtClean="0"/>
          </a:p>
          <a:p>
            <a:pPr algn="ctr"/>
            <a:r>
              <a:rPr lang="en-US" b="1"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7" name="Picture 6" descr="ndsu_logo.gif"/>
          <p:cNvPicPr>
            <a:picLocks noChangeAspect="1"/>
          </p:cNvPicPr>
          <p:nvPr/>
        </p:nvPicPr>
        <p:blipFill>
          <a:blip r:embed="rId2" cstate="print"/>
          <a:stretch>
            <a:fillRect/>
          </a:stretch>
        </p:blipFill>
        <p:spPr>
          <a:xfrm>
            <a:off x="3810000" y="2971800"/>
            <a:ext cx="1600200" cy="12192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imes New Roman" pitchFamily="18" charset="0"/>
                <a:cs typeface="Times New Roman" pitchFamily="18" charset="0"/>
              </a:rPr>
              <a:t>The logic design is described using VHDL</a:t>
            </a:r>
          </a:p>
          <a:p>
            <a:r>
              <a:rPr lang="en-US" dirty="0" smtClean="0">
                <a:latin typeface="Times New Roman" pitchFamily="18" charset="0"/>
                <a:cs typeface="Times New Roman" pitchFamily="18" charset="0"/>
              </a:rPr>
              <a:t>Will be tested on </a:t>
            </a:r>
            <a:r>
              <a:rPr lang="en-US" dirty="0" err="1" smtClean="0">
                <a:latin typeface="Times New Roman" pitchFamily="18" charset="0"/>
                <a:cs typeface="Times New Roman" pitchFamily="18" charset="0"/>
              </a:rPr>
              <a:t>Altera</a:t>
            </a:r>
            <a:r>
              <a:rPr lang="en-US" dirty="0" smtClean="0">
                <a:latin typeface="Times New Roman" pitchFamily="18" charset="0"/>
                <a:cs typeface="Times New Roman" pitchFamily="18" charset="0"/>
              </a:rPr>
              <a:t> Cyclone II FPGA</a:t>
            </a:r>
          </a:p>
          <a:p>
            <a:r>
              <a:rPr lang="en-US" dirty="0" smtClean="0">
                <a:latin typeface="Times New Roman" pitchFamily="18" charset="0"/>
                <a:cs typeface="Times New Roman" pitchFamily="18" charset="0"/>
              </a:rPr>
              <a:t>The project is in two phases:</a:t>
            </a:r>
          </a:p>
          <a:p>
            <a:pPr>
              <a:buNone/>
            </a:pPr>
            <a:endParaRPr lang="en-US" dirty="0" smtClean="0">
              <a:latin typeface="Times New Roman" pitchFamily="18" charset="0"/>
              <a:cs typeface="Times New Roman" pitchFamily="18" charset="0"/>
            </a:endParaRPr>
          </a:p>
          <a:p>
            <a:pPr>
              <a:buNone/>
            </a:pPr>
            <a:r>
              <a:rPr lang="en-US" u="sng" dirty="0" smtClean="0">
                <a:latin typeface="Times New Roman" pitchFamily="18" charset="0"/>
                <a:cs typeface="Times New Roman" pitchFamily="18" charset="0"/>
              </a:rPr>
              <a:t>Phase 1</a:t>
            </a:r>
            <a:r>
              <a:rPr lang="en-US" dirty="0" smtClean="0">
                <a:latin typeface="Times New Roman" pitchFamily="18" charset="0"/>
                <a:cs typeface="Times New Roman" pitchFamily="18" charset="0"/>
              </a:rPr>
              <a:t>: a synchronous microprocessor will be designed and implemented.</a:t>
            </a:r>
          </a:p>
          <a:p>
            <a:pPr>
              <a:buNone/>
            </a:pPr>
            <a:r>
              <a:rPr lang="en-US" u="sng" dirty="0" smtClean="0">
                <a:latin typeface="Times New Roman" pitchFamily="18" charset="0"/>
                <a:cs typeface="Times New Roman" pitchFamily="18" charset="0"/>
              </a:rPr>
              <a:t>Phase2</a:t>
            </a:r>
            <a:r>
              <a:rPr lang="en-US" dirty="0" smtClean="0">
                <a:latin typeface="Times New Roman" pitchFamily="18" charset="0"/>
                <a:cs typeface="Times New Roman" pitchFamily="18" charset="0"/>
              </a:rPr>
              <a:t>: the design will be modified to a latency insensitive microprocessor and implemented</a:t>
            </a:r>
          </a:p>
          <a:p>
            <a:endParaRPr lang="en-US" dirty="0"/>
          </a:p>
        </p:txBody>
      </p:sp>
      <p:sp>
        <p:nvSpPr>
          <p:cNvPr id="3" name="Title 2"/>
          <p:cNvSpPr>
            <a:spLocks noGrp="1"/>
          </p:cNvSpPr>
          <p:nvPr>
            <p:ph type="title"/>
          </p:nvPr>
        </p:nvSpPr>
        <p:spPr/>
        <p:txBody>
          <a:bodyPr/>
          <a:lstStyle/>
          <a:p>
            <a:pPr algn="ctr"/>
            <a:r>
              <a:rPr lang="en-US" dirty="0" smtClean="0"/>
              <a:t>DESIGN APPROACH</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Font typeface="Wingdings" pitchFamily="2" charset="2"/>
              <a:buChar char="Ø"/>
            </a:pPr>
            <a:r>
              <a:rPr lang="en-US" dirty="0" smtClean="0"/>
              <a:t>ALU </a:t>
            </a:r>
          </a:p>
          <a:p>
            <a:pPr>
              <a:buFont typeface="Wingdings" pitchFamily="2" charset="2"/>
              <a:buChar char="Ø"/>
            </a:pPr>
            <a:r>
              <a:rPr lang="en-US" dirty="0" smtClean="0"/>
              <a:t>Program Counter</a:t>
            </a:r>
          </a:p>
          <a:p>
            <a:pPr>
              <a:buFont typeface="Wingdings" pitchFamily="2" charset="2"/>
              <a:buChar char="Ø"/>
            </a:pPr>
            <a:r>
              <a:rPr lang="en-US" dirty="0" smtClean="0"/>
              <a:t>Instruction Memory</a:t>
            </a:r>
          </a:p>
          <a:p>
            <a:pPr>
              <a:buFont typeface="Wingdings" pitchFamily="2" charset="2"/>
              <a:buChar char="Ø"/>
            </a:pPr>
            <a:r>
              <a:rPr lang="en-US" dirty="0" smtClean="0"/>
              <a:t>Data Memory</a:t>
            </a:r>
          </a:p>
          <a:p>
            <a:pPr>
              <a:buFont typeface="Wingdings" pitchFamily="2" charset="2"/>
              <a:buChar char="Ø"/>
            </a:pPr>
            <a:r>
              <a:rPr lang="en-US" dirty="0" smtClean="0"/>
              <a:t>Registers &amp; Register File</a:t>
            </a:r>
          </a:p>
          <a:p>
            <a:pPr>
              <a:buFont typeface="Wingdings" pitchFamily="2" charset="2"/>
              <a:buChar char="Ø"/>
            </a:pPr>
            <a:r>
              <a:rPr lang="en-US" dirty="0" smtClean="0"/>
              <a:t>Decoder</a:t>
            </a:r>
          </a:p>
          <a:p>
            <a:pPr>
              <a:buFont typeface="Wingdings" pitchFamily="2" charset="2"/>
              <a:buChar char="Ø"/>
            </a:pPr>
            <a:r>
              <a:rPr lang="en-US" dirty="0" smtClean="0"/>
              <a:t>Forwarding Unit</a:t>
            </a:r>
          </a:p>
          <a:p>
            <a:pPr>
              <a:buFont typeface="Wingdings" pitchFamily="2" charset="2"/>
              <a:buChar char="Ø"/>
            </a:pPr>
            <a:r>
              <a:rPr lang="en-US" dirty="0" smtClean="0"/>
              <a:t>Hazard Detection Unit</a:t>
            </a:r>
          </a:p>
          <a:p>
            <a:pPr>
              <a:buFont typeface="Wingdings" pitchFamily="2" charset="2"/>
              <a:buChar char="Ø"/>
            </a:pPr>
            <a:r>
              <a:rPr lang="en-US" dirty="0" smtClean="0"/>
              <a:t>Elastic Controllers</a:t>
            </a:r>
          </a:p>
          <a:p>
            <a:endParaRPr lang="en-US" dirty="0"/>
          </a:p>
        </p:txBody>
      </p:sp>
      <p:sp>
        <p:nvSpPr>
          <p:cNvPr id="3" name="Title 2"/>
          <p:cNvSpPr>
            <a:spLocks noGrp="1"/>
          </p:cNvSpPr>
          <p:nvPr>
            <p:ph type="title"/>
          </p:nvPr>
        </p:nvSpPr>
        <p:spPr/>
        <p:txBody>
          <a:bodyPr/>
          <a:lstStyle/>
          <a:p>
            <a:pPr algn="ctr"/>
            <a:r>
              <a:rPr lang="en-US" dirty="0" smtClean="0"/>
              <a:t>COMPONENTS</a:t>
            </a:r>
            <a:endParaRPr lang="en-US" dirty="0"/>
          </a:p>
        </p:txBody>
      </p:sp>
      <p:pic>
        <p:nvPicPr>
          <p:cNvPr id="4" name="Picture 3" descr="steel_puzzle_sphere_1-300x225.jpg"/>
          <p:cNvPicPr>
            <a:picLocks noChangeAspect="1"/>
          </p:cNvPicPr>
          <p:nvPr/>
        </p:nvPicPr>
        <p:blipFill>
          <a:blip r:embed="rId2" cstate="print"/>
          <a:stretch>
            <a:fillRect/>
          </a:stretch>
        </p:blipFill>
        <p:spPr>
          <a:xfrm>
            <a:off x="6553200" y="0"/>
            <a:ext cx="2590800" cy="2667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Grp="1" noChangeAspect="1" noChangeArrowheads="1"/>
          </p:cNvPicPr>
          <p:nvPr>
            <p:ph idx="1"/>
          </p:nvPr>
        </p:nvPicPr>
        <p:blipFill>
          <a:blip r:embed="rId2" cstate="print"/>
          <a:srcRect/>
          <a:stretch>
            <a:fillRect/>
          </a:stretch>
        </p:blipFill>
        <p:spPr>
          <a:xfrm>
            <a:off x="2667000" y="3276600"/>
            <a:ext cx="2057400" cy="3035300"/>
          </a:xfrm>
          <a:noFill/>
        </p:spPr>
      </p:pic>
      <p:sp>
        <p:nvSpPr>
          <p:cNvPr id="3" name="Title 2"/>
          <p:cNvSpPr>
            <a:spLocks noGrp="1"/>
          </p:cNvSpPr>
          <p:nvPr>
            <p:ph type="title"/>
          </p:nvPr>
        </p:nvSpPr>
        <p:spPr/>
        <p:txBody>
          <a:bodyPr/>
          <a:lstStyle/>
          <a:p>
            <a:pPr algn="ctr"/>
            <a:r>
              <a:rPr lang="en-US" dirty="0" smtClean="0"/>
              <a:t>ALU (Arithmetic Logic Unit)</a:t>
            </a:r>
            <a:endParaRPr lang="en-US" dirty="0"/>
          </a:p>
        </p:txBody>
      </p:sp>
      <p:sp>
        <p:nvSpPr>
          <p:cNvPr id="6" name="TextBox 5"/>
          <p:cNvSpPr txBox="1"/>
          <p:nvPr/>
        </p:nvSpPr>
        <p:spPr>
          <a:xfrm>
            <a:off x="381000" y="1219200"/>
            <a:ext cx="8763000" cy="2677656"/>
          </a:xfrm>
          <a:prstGeom prst="rect">
            <a:avLst/>
          </a:prstGeom>
          <a:noFill/>
        </p:spPr>
        <p:txBody>
          <a:bodyPr wrap="square" rtlCol="0">
            <a:spAutoFit/>
          </a:bodyPr>
          <a:lstStyle/>
          <a:p>
            <a:endParaRPr lang="en-US" dirty="0" smtClean="0"/>
          </a:p>
          <a:p>
            <a:r>
              <a:rPr lang="en-US" sz="2400" dirty="0" smtClean="0">
                <a:latin typeface="Times New Roman" pitchFamily="18" charset="0"/>
                <a:cs typeface="Times New Roman" pitchFamily="18" charset="0"/>
              </a:rPr>
              <a:t>Does the major calculations including add, AND, OR sub</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In MIPS, the ALU takes two 32-bit inputs and produces one 32-bit output, plus some additional signals.</a:t>
            </a:r>
          </a:p>
          <a:p>
            <a:endParaRPr lang="en-US" dirty="0" smtClean="0"/>
          </a:p>
          <a:p>
            <a:endParaRPr lang="en-US" dirty="0" smtClean="0"/>
          </a:p>
          <a:p>
            <a:endParaRPr lang="en-US" dirty="0"/>
          </a:p>
        </p:txBody>
      </p:sp>
      <p:pic>
        <p:nvPicPr>
          <p:cNvPr id="7" name="Picture 4"/>
          <p:cNvPicPr>
            <a:picLocks noChangeAspect="1" noChangeArrowheads="1"/>
          </p:cNvPicPr>
          <p:nvPr/>
        </p:nvPicPr>
        <p:blipFill>
          <a:blip r:embed="rId3" cstate="print"/>
          <a:srcRect/>
          <a:stretch>
            <a:fillRect/>
          </a:stretch>
        </p:blipFill>
        <p:spPr bwMode="auto">
          <a:xfrm>
            <a:off x="4876800" y="3352800"/>
            <a:ext cx="2737270" cy="3013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cstate="print"/>
          <a:srcRect/>
          <a:stretch>
            <a:fillRect/>
          </a:stretch>
        </p:blipFill>
        <p:spPr bwMode="auto">
          <a:xfrm>
            <a:off x="1447800" y="1600200"/>
            <a:ext cx="6781800" cy="3810000"/>
          </a:xfrm>
          <a:prstGeom prst="rect">
            <a:avLst/>
          </a:prstGeom>
          <a:noFill/>
          <a:ln w="9525">
            <a:noFill/>
            <a:miter lim="800000"/>
            <a:headEnd/>
            <a:tailEnd/>
          </a:ln>
        </p:spPr>
      </p:pic>
      <p:sp>
        <p:nvSpPr>
          <p:cNvPr id="3" name="Title 2"/>
          <p:cNvSpPr>
            <a:spLocks noGrp="1"/>
          </p:cNvSpPr>
          <p:nvPr>
            <p:ph type="title"/>
          </p:nvPr>
        </p:nvSpPr>
        <p:spPr/>
        <p:txBody>
          <a:bodyPr/>
          <a:lstStyle/>
          <a:p>
            <a:pPr algn="ctr"/>
            <a:r>
              <a:rPr lang="en-US" dirty="0" smtClean="0"/>
              <a:t>Final 32-Bit ALU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imes New Roman" pitchFamily="18" charset="0"/>
                <a:cs typeface="Times New Roman" pitchFamily="18" charset="0"/>
              </a:rPr>
              <a:t>The register containing the address of the instruction in the program being executed.</a:t>
            </a:r>
          </a:p>
          <a:p>
            <a:r>
              <a:rPr lang="en-US" dirty="0" smtClean="0">
                <a:latin typeface="Times New Roman" pitchFamily="18" charset="0"/>
                <a:cs typeface="Times New Roman" pitchFamily="18" charset="0"/>
              </a:rPr>
              <a:t>MIPS instructions are each four bytes long, so  the PC should be incremented by four to read the next instruction in sequence.</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pPr algn="ctr"/>
            <a:r>
              <a:rPr lang="en-US" dirty="0" smtClean="0"/>
              <a:t> Program Counter (PC)</a:t>
            </a:r>
            <a:endParaRPr lang="en-US" dirty="0"/>
          </a:p>
        </p:txBody>
      </p:sp>
      <p:pic>
        <p:nvPicPr>
          <p:cNvPr id="4" name="Picture 3" descr="pc.bmp"/>
          <p:cNvPicPr>
            <a:picLocks noChangeAspect="1"/>
          </p:cNvPicPr>
          <p:nvPr/>
        </p:nvPicPr>
        <p:blipFill>
          <a:blip r:embed="rId3" cstate="print"/>
          <a:stretch>
            <a:fillRect/>
          </a:stretch>
        </p:blipFill>
        <p:spPr>
          <a:xfrm>
            <a:off x="3886200" y="3581400"/>
            <a:ext cx="1828800" cy="29260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Font typeface="Wingdings" pitchFamily="2" charset="2"/>
              <a:buChar char="Ø"/>
            </a:pPr>
            <a:r>
              <a:rPr lang="en-US" dirty="0" smtClean="0">
                <a:latin typeface="Times New Roman" pitchFamily="18" charset="0"/>
                <a:cs typeface="Times New Roman" pitchFamily="18" charset="0"/>
              </a:rPr>
              <a:t>Holds the instructions of a program.</a:t>
            </a:r>
          </a:p>
          <a:p>
            <a:pPr>
              <a:buFont typeface="Wingdings" pitchFamily="2" charset="2"/>
              <a:buChar char="Ø"/>
            </a:pPr>
            <a:r>
              <a:rPr lang="en-US" dirty="0" smtClean="0">
                <a:latin typeface="Times New Roman" pitchFamily="18" charset="0"/>
                <a:cs typeface="Times New Roman" pitchFamily="18" charset="0"/>
              </a:rPr>
              <a:t>This design is capable of four basic instructions</a:t>
            </a:r>
            <a:r>
              <a:rPr lang="en-US" dirty="0" smtClean="0"/>
              <a:t>:</a:t>
            </a:r>
          </a:p>
          <a:p>
            <a:endParaRPr lang="en-US" dirty="0" smtClean="0"/>
          </a:p>
          <a:p>
            <a:pPr lvl="1">
              <a:buFont typeface="Wingdings" pitchFamily="2" charset="2"/>
              <a:buChar char="ü"/>
            </a:pPr>
            <a:r>
              <a:rPr lang="en-US" u="sng" dirty="0" smtClean="0">
                <a:latin typeface="Times New Roman" pitchFamily="18" charset="0"/>
                <a:cs typeface="Times New Roman" pitchFamily="18" charset="0"/>
              </a:rPr>
              <a:t>R type Instructions</a:t>
            </a:r>
          </a:p>
          <a:p>
            <a:pPr>
              <a:buNone/>
            </a:pPr>
            <a:r>
              <a:rPr lang="en-US"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(includes all the ALU operations)</a:t>
            </a:r>
          </a:p>
          <a:p>
            <a:pPr lvl="1">
              <a:buFont typeface="Wingdings" pitchFamily="2" charset="2"/>
              <a:buChar char="ü"/>
            </a:pPr>
            <a:r>
              <a:rPr lang="en-US" u="sng" dirty="0" smtClean="0">
                <a:latin typeface="Times New Roman" pitchFamily="18" charset="0"/>
                <a:cs typeface="Times New Roman" pitchFamily="18" charset="0"/>
              </a:rPr>
              <a:t>Load/Store Instructions</a:t>
            </a:r>
          </a:p>
          <a:p>
            <a:pPr>
              <a:buNone/>
            </a:pPr>
            <a:r>
              <a:rPr lang="en-US" sz="2000" dirty="0" smtClean="0">
                <a:latin typeface="Times New Roman" pitchFamily="18" charset="0"/>
                <a:cs typeface="Times New Roman" pitchFamily="18" charset="0"/>
              </a:rPr>
              <a:t>		Load: read a value from a memory location</a:t>
            </a:r>
          </a:p>
          <a:p>
            <a:pPr>
              <a:buNone/>
            </a:pPr>
            <a:r>
              <a:rPr lang="en-US" sz="2000" dirty="0" smtClean="0">
                <a:latin typeface="Times New Roman" pitchFamily="18" charset="0"/>
                <a:cs typeface="Times New Roman" pitchFamily="18" charset="0"/>
              </a:rPr>
              <a:t>     	Store: write a value to a memory location</a:t>
            </a:r>
            <a:endParaRPr lang="en-US" dirty="0" smtClean="0">
              <a:latin typeface="Times New Roman" pitchFamily="18" charset="0"/>
              <a:cs typeface="Times New Roman" pitchFamily="18" charset="0"/>
            </a:endParaRPr>
          </a:p>
          <a:p>
            <a:pPr lvl="1">
              <a:buFont typeface="Wingdings" pitchFamily="2" charset="2"/>
              <a:buChar char="ü"/>
            </a:pPr>
            <a:r>
              <a:rPr lang="en-US" u="sng" dirty="0" smtClean="0">
                <a:latin typeface="Times New Roman" pitchFamily="18" charset="0"/>
                <a:cs typeface="Times New Roman" pitchFamily="18" charset="0"/>
              </a:rPr>
              <a:t>Branch if equal Instruction</a:t>
            </a:r>
          </a:p>
          <a:p>
            <a:pPr>
              <a:buNone/>
            </a:pPr>
            <a:r>
              <a:rPr lang="en-US"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Branch to a given offset if two register</a:t>
            </a:r>
            <a:endParaRPr lang="en-US" dirty="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values are equal.</a:t>
            </a:r>
          </a:p>
        </p:txBody>
      </p:sp>
      <p:sp>
        <p:nvSpPr>
          <p:cNvPr id="3" name="Title 2"/>
          <p:cNvSpPr>
            <a:spLocks noGrp="1"/>
          </p:cNvSpPr>
          <p:nvPr>
            <p:ph type="title"/>
          </p:nvPr>
        </p:nvSpPr>
        <p:spPr>
          <a:xfrm>
            <a:off x="381000" y="274638"/>
            <a:ext cx="8305800" cy="1143000"/>
          </a:xfrm>
        </p:spPr>
        <p:txBody>
          <a:bodyPr/>
          <a:lstStyle/>
          <a:p>
            <a:pPr algn="ctr"/>
            <a:r>
              <a:rPr lang="en-US" dirty="0" smtClean="0"/>
              <a:t>Instruction Memory (IM)</a:t>
            </a:r>
            <a:endParaRPr lang="en-US" dirty="0"/>
          </a:p>
        </p:txBody>
      </p:sp>
      <p:pic>
        <p:nvPicPr>
          <p:cNvPr id="5" name="Picture 4" descr="instruction memory.GIF"/>
          <p:cNvPicPr>
            <a:picLocks noChangeAspect="1"/>
          </p:cNvPicPr>
          <p:nvPr/>
        </p:nvPicPr>
        <p:blipFill>
          <a:blip r:embed="rId3" cstate="print"/>
          <a:stretch>
            <a:fillRect/>
          </a:stretch>
        </p:blipFill>
        <p:spPr>
          <a:xfrm>
            <a:off x="6553200" y="4419600"/>
            <a:ext cx="2590800" cy="24384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c instructmem alu.gif"/>
          <p:cNvPicPr>
            <a:picLocks noGrp="1" noChangeAspect="1"/>
          </p:cNvPicPr>
          <p:nvPr>
            <p:ph idx="1"/>
          </p:nvPr>
        </p:nvPicPr>
        <p:blipFill>
          <a:blip r:embed="rId2" cstate="print"/>
          <a:stretch>
            <a:fillRect/>
          </a:stretch>
        </p:blipFill>
        <p:spPr>
          <a:xfrm>
            <a:off x="2095500" y="2133600"/>
            <a:ext cx="4953000" cy="3200400"/>
          </a:xfrm>
        </p:spPr>
      </p:pic>
      <p:sp>
        <p:nvSpPr>
          <p:cNvPr id="4" name="Title 3"/>
          <p:cNvSpPr>
            <a:spLocks noGrp="1"/>
          </p:cNvSpPr>
          <p:nvPr>
            <p:ph type="title"/>
          </p:nvPr>
        </p:nvSpPr>
        <p:spPr/>
        <p:txBody>
          <a:bodyPr/>
          <a:lstStyle/>
          <a:p>
            <a:pPr algn="ctr"/>
            <a:r>
              <a:rPr lang="en-US" dirty="0" smtClean="0"/>
              <a:t>Instruction Fetch Stage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Data Memory</a:t>
            </a:r>
            <a:endParaRPr lang="en-US" dirty="0"/>
          </a:p>
        </p:txBody>
      </p:sp>
      <p:sp>
        <p:nvSpPr>
          <p:cNvPr id="5" name="Text Placeholder 4"/>
          <p:cNvSpPr>
            <a:spLocks noGrp="1"/>
          </p:cNvSpPr>
          <p:nvPr>
            <p:ph type="body" idx="1"/>
          </p:nvPr>
        </p:nvSpPr>
        <p:spPr>
          <a:xfrm>
            <a:off x="685800" y="1447800"/>
            <a:ext cx="3278188" cy="4572000"/>
          </a:xfrm>
          <a:solidFill>
            <a:schemeClr val="bg1"/>
          </a:solidFill>
          <a:ln>
            <a:solidFill>
              <a:schemeClr val="tx1"/>
            </a:solidFill>
          </a:ln>
          <a:effectLst>
            <a:outerShdw blurRad="50800" dist="50800" dir="5400000" algn="ctr" rotWithShape="0">
              <a:schemeClr val="bg1"/>
            </a:outerShdw>
          </a:effectLst>
        </p:spPr>
        <p:txBody>
          <a:bodyPr/>
          <a:lstStyle/>
          <a:p>
            <a:pPr>
              <a:buFont typeface="Wingdings" pitchFamily="2" charset="2"/>
              <a:buChar char="Ø"/>
            </a:pPr>
            <a:r>
              <a:rPr lang="en-US" sz="2800" dirty="0" smtClean="0">
                <a:solidFill>
                  <a:schemeClr val="tx1"/>
                </a:solidFill>
                <a:latin typeface="Times New Roman" pitchFamily="18" charset="0"/>
                <a:cs typeface="Times New Roman" pitchFamily="18" charset="0"/>
              </a:rPr>
              <a:t> A 32-bit register   file being used for the data memory for simplicity.</a:t>
            </a:r>
          </a:p>
          <a:p>
            <a:pPr>
              <a:buFont typeface="Wingdings" pitchFamily="2" charset="2"/>
              <a:buChar char="Ø"/>
            </a:pPr>
            <a:endParaRPr lang="en-US" sz="2800" dirty="0" smtClean="0">
              <a:solidFill>
                <a:schemeClr val="tx1"/>
              </a:solidFill>
              <a:latin typeface="Times New Roman" pitchFamily="18" charset="0"/>
              <a:cs typeface="Times New Roman" pitchFamily="18" charset="0"/>
            </a:endParaRPr>
          </a:p>
          <a:p>
            <a:pPr>
              <a:buFont typeface="Wingdings" pitchFamily="2" charset="2"/>
              <a:buChar char="Ø"/>
            </a:pPr>
            <a:r>
              <a:rPr lang="en-US" sz="2800" dirty="0" smtClean="0">
                <a:solidFill>
                  <a:schemeClr val="tx1"/>
                </a:solidFill>
                <a:latin typeface="Times New Roman" pitchFamily="18" charset="0"/>
                <a:cs typeface="Times New Roman" pitchFamily="18" charset="0"/>
              </a:rPr>
              <a:t> This model contains only 128 bytes of memory</a:t>
            </a:r>
            <a:r>
              <a:rPr lang="en-US" dirty="0" smtClean="0">
                <a:solidFill>
                  <a:schemeClr val="tx1"/>
                </a:solidFill>
              </a:rPr>
              <a:t>.</a:t>
            </a:r>
            <a:endParaRPr lang="en-US" dirty="0">
              <a:solidFill>
                <a:schemeClr val="tx1"/>
              </a:solidFill>
            </a:endParaRPr>
          </a:p>
        </p:txBody>
      </p:sp>
      <p:pic>
        <p:nvPicPr>
          <p:cNvPr id="4" name="Picture 2"/>
          <p:cNvPicPr>
            <a:picLocks noGrp="1" noChangeAspect="1" noChangeArrowheads="1"/>
          </p:cNvPicPr>
          <p:nvPr>
            <p:ph sz="quarter" idx="2"/>
          </p:nvPr>
        </p:nvPicPr>
        <p:blipFill>
          <a:blip r:embed="rId2" cstate="print"/>
          <a:stretch>
            <a:fillRect/>
          </a:stretch>
        </p:blipFill>
        <p:spPr bwMode="auto">
          <a:xfrm>
            <a:off x="4953000" y="1447800"/>
            <a:ext cx="38100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081271"/>
          </a:xfrm>
        </p:spPr>
        <p:txBody>
          <a:bodyPr>
            <a:normAutofit fontScale="92500" lnSpcReduction="10000"/>
          </a:bodyPr>
          <a:lstStyle/>
          <a:p>
            <a:pPr>
              <a:buFont typeface="Wingdings" pitchFamily="2" charset="2"/>
              <a:buChar char="Ø"/>
            </a:pPr>
            <a:r>
              <a:rPr lang="en-US" b="1" u="sng" dirty="0" smtClean="0"/>
              <a:t>Register File</a:t>
            </a:r>
            <a:r>
              <a:rPr lang="en-US" dirty="0" smtClean="0"/>
              <a:t>: A state element that consists of a set of registers that can be read and written by supplying a register number to be accessed. </a:t>
            </a:r>
          </a:p>
          <a:p>
            <a:endParaRPr lang="en-US" dirty="0" smtClean="0"/>
          </a:p>
          <a:p>
            <a:pPr>
              <a:buFont typeface="Wingdings" pitchFamily="2" charset="2"/>
              <a:buChar char="Ø"/>
            </a:pPr>
            <a:r>
              <a:rPr lang="en-US" b="1" u="sng" dirty="0" smtClean="0"/>
              <a:t>Registers</a:t>
            </a:r>
            <a:r>
              <a:rPr lang="en-US" dirty="0" smtClean="0"/>
              <a:t>: Small, fast, storage units that are a part of the data path of the computer.</a:t>
            </a:r>
          </a:p>
          <a:p>
            <a:pPr>
              <a:buNone/>
            </a:pPr>
            <a:r>
              <a:rPr lang="en-US" dirty="0" smtClean="0"/>
              <a:t>   Size: from a few bits to a few hundred bits.   MIPS registers hold 32 bits.</a:t>
            </a:r>
          </a:p>
          <a:p>
            <a:pPr>
              <a:buNone/>
            </a:pPr>
            <a:r>
              <a:rPr lang="en-US" dirty="0" smtClean="0"/>
              <a:t>   Number: from one to a few hundred. MIPS has 32 registers.</a:t>
            </a:r>
          </a:p>
          <a:p>
            <a:endParaRPr lang="en-US" dirty="0" smtClean="0"/>
          </a:p>
          <a:p>
            <a:endParaRPr lang="en-US" dirty="0"/>
          </a:p>
        </p:txBody>
      </p:sp>
      <p:sp>
        <p:nvSpPr>
          <p:cNvPr id="3" name="Title 2"/>
          <p:cNvSpPr>
            <a:spLocks noGrp="1"/>
          </p:cNvSpPr>
          <p:nvPr>
            <p:ph type="title"/>
          </p:nvPr>
        </p:nvSpPr>
        <p:spPr/>
        <p:txBody>
          <a:bodyPr/>
          <a:lstStyle/>
          <a:p>
            <a:pPr algn="ctr"/>
            <a:r>
              <a:rPr lang="en-US" dirty="0" smtClean="0"/>
              <a:t>Registers AND Register File</a:t>
            </a:r>
            <a:endParaRPr lang="en-US" dirty="0"/>
          </a:p>
        </p:txBody>
      </p:sp>
      <p:pic>
        <p:nvPicPr>
          <p:cNvPr id="4" name="Picture 3" descr="register file.png"/>
          <p:cNvPicPr>
            <a:picLocks noChangeAspect="1"/>
          </p:cNvPicPr>
          <p:nvPr/>
        </p:nvPicPr>
        <p:blipFill>
          <a:blip r:embed="rId2" cstate="print"/>
          <a:stretch>
            <a:fillRect/>
          </a:stretch>
        </p:blipFill>
        <p:spPr>
          <a:xfrm>
            <a:off x="4572000" y="5105400"/>
            <a:ext cx="2724150" cy="1524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   A logic block that has an n-bit input and 2n outputs where only one output is asserted for each input combination</a:t>
            </a:r>
            <a:endParaRPr lang="en-US" dirty="0"/>
          </a:p>
        </p:txBody>
      </p:sp>
      <p:sp>
        <p:nvSpPr>
          <p:cNvPr id="3" name="Title 2"/>
          <p:cNvSpPr>
            <a:spLocks noGrp="1"/>
          </p:cNvSpPr>
          <p:nvPr>
            <p:ph type="title"/>
          </p:nvPr>
        </p:nvSpPr>
        <p:spPr/>
        <p:txBody>
          <a:bodyPr/>
          <a:lstStyle/>
          <a:p>
            <a:pPr algn="ctr"/>
            <a:r>
              <a:rPr lang="en-US" dirty="0" smtClean="0"/>
              <a:t>Decoder</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4876800" y="2514600"/>
            <a:ext cx="3525429" cy="4124325"/>
          </a:xfrm>
          <a:prstGeom prst="rect">
            <a:avLst/>
          </a:prstGeom>
          <a:noFill/>
          <a:ln w="9525">
            <a:noFill/>
            <a:miter lim="800000"/>
            <a:headEnd/>
            <a:tailEnd/>
          </a:ln>
        </p:spPr>
      </p:pic>
      <p:sp>
        <p:nvSpPr>
          <p:cNvPr id="5" name="TextBox 4"/>
          <p:cNvSpPr txBox="1"/>
          <p:nvPr/>
        </p:nvSpPr>
        <p:spPr>
          <a:xfrm>
            <a:off x="609600" y="4648200"/>
            <a:ext cx="4267201" cy="369332"/>
          </a:xfrm>
          <a:prstGeom prst="rect">
            <a:avLst/>
          </a:prstGeom>
          <a:noFill/>
        </p:spPr>
        <p:txBody>
          <a:bodyPr wrap="square" rtlCol="0">
            <a:spAutoFit/>
          </a:bodyPr>
          <a:lstStyle/>
          <a:p>
            <a:r>
              <a:rPr lang="en-US" dirty="0" smtClean="0"/>
              <a:t>Block diagram of MIPS decode unit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295400" y="422606"/>
            <a:ext cx="7162800" cy="5688506"/>
          </a:xfrm>
          <a:prstGeom prst="rect">
            <a:avLst/>
          </a:prstGeom>
          <a:noFill/>
          <a:ln w="9525">
            <a:noFill/>
            <a:miter lim="800000"/>
            <a:headEnd/>
            <a:tailEnd/>
          </a:ln>
        </p:spPr>
      </p:pic>
      <p:sp>
        <p:nvSpPr>
          <p:cNvPr id="3" name="TextBox 2"/>
          <p:cNvSpPr txBox="1"/>
          <p:nvPr/>
        </p:nvSpPr>
        <p:spPr>
          <a:xfrm>
            <a:off x="1219200" y="228600"/>
            <a:ext cx="7391400" cy="400110"/>
          </a:xfrm>
          <a:prstGeom prst="rect">
            <a:avLst/>
          </a:prstGeom>
          <a:noFill/>
        </p:spPr>
        <p:txBody>
          <a:bodyPr wrap="square" rtlCol="0">
            <a:spAutoFit/>
          </a:bodyPr>
          <a:lstStyle/>
          <a:p>
            <a:pPr algn="ctr"/>
            <a:r>
              <a:rPr lang="en-US" sz="2000" dirty="0" smtClean="0"/>
              <a:t>THE FIVE CLASSIC COMPONENTS OF A COMPUTER</a:t>
            </a:r>
            <a:endParaRPr lang="en-US"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153400" cy="4386071"/>
          </a:xfrm>
        </p:spPr>
        <p:txBody>
          <a:bodyPr>
            <a:normAutofit fontScale="92500" lnSpcReduction="10000"/>
          </a:bodyPr>
          <a:lstStyle/>
          <a:p>
            <a:r>
              <a:rPr lang="en-US" sz="2600" dirty="0" smtClean="0">
                <a:latin typeface="Times New Roman" pitchFamily="18" charset="0"/>
                <a:cs typeface="Times New Roman" pitchFamily="18" charset="0"/>
              </a:rPr>
              <a:t>A method of resolving the data hazard by retrieving from internal buffers rather than waiting for it to arrive from programmer-visible registers or memo</a:t>
            </a:r>
          </a:p>
          <a:p>
            <a:endParaRPr lang="en-US" sz="2600" dirty="0" smtClean="0">
              <a:latin typeface="Times New Roman" pitchFamily="18" charset="0"/>
              <a:cs typeface="Times New Roman" pitchFamily="18" charset="0"/>
            </a:endParaRPr>
          </a:p>
          <a:p>
            <a:pPr>
              <a:buNone/>
            </a:pPr>
            <a:r>
              <a:rPr lang="en-US" sz="2600" dirty="0" smtClean="0">
                <a:latin typeface="Times New Roman" pitchFamily="18" charset="0"/>
                <a:cs typeface="Times New Roman" pitchFamily="18" charset="0"/>
              </a:rPr>
              <a:t>	                         </a:t>
            </a:r>
            <a:r>
              <a:rPr lang="en-US" sz="3000" b="1" dirty="0" smtClean="0">
                <a:latin typeface="Times New Roman" pitchFamily="18" charset="0"/>
                <a:cs typeface="Times New Roman" pitchFamily="18" charset="0"/>
              </a:rPr>
              <a:t>Hazard Detection Unit </a:t>
            </a:r>
          </a:p>
          <a:p>
            <a:pPr>
              <a:buNone/>
            </a:pPr>
            <a:r>
              <a:rPr lang="en-US" sz="3000" b="1" dirty="0" smtClean="0">
                <a:latin typeface="Times New Roman" pitchFamily="18" charset="0"/>
                <a:cs typeface="Times New Roman" pitchFamily="18" charset="0"/>
              </a:rPr>
              <a:t> </a:t>
            </a:r>
          </a:p>
          <a:p>
            <a:r>
              <a:rPr lang="en-US" sz="2600" dirty="0" smtClean="0">
                <a:latin typeface="Times New Roman" pitchFamily="18" charset="0"/>
                <a:cs typeface="Times New Roman" pitchFamily="18" charset="0"/>
              </a:rPr>
              <a:t>This operates in the ID stage.</a:t>
            </a:r>
          </a:p>
          <a:p>
            <a:r>
              <a:rPr lang="en-US" sz="2600" dirty="0" smtClean="0">
                <a:latin typeface="Times New Roman" pitchFamily="18" charset="0"/>
                <a:cs typeface="Times New Roman" pitchFamily="18" charset="0"/>
              </a:rPr>
              <a:t>Handles the data and control hazards created by the Forwarding unit.</a:t>
            </a:r>
          </a:p>
          <a:p>
            <a:r>
              <a:rPr lang="en-US" sz="2600" dirty="0" smtClean="0">
                <a:latin typeface="Times New Roman" pitchFamily="18" charset="0"/>
                <a:cs typeface="Times New Roman" pitchFamily="18" charset="0"/>
              </a:rPr>
              <a:t>It stalls or flushes the registers to prevent unpredictable operations</a:t>
            </a:r>
            <a:r>
              <a:rPr lang="en-US" sz="2800" dirty="0" smtClean="0"/>
              <a:t>.</a:t>
            </a:r>
          </a:p>
        </p:txBody>
      </p:sp>
      <p:sp>
        <p:nvSpPr>
          <p:cNvPr id="3" name="Title 2"/>
          <p:cNvSpPr>
            <a:spLocks noGrp="1"/>
          </p:cNvSpPr>
          <p:nvPr>
            <p:ph type="title"/>
          </p:nvPr>
        </p:nvSpPr>
        <p:spPr/>
        <p:txBody>
          <a:bodyPr>
            <a:normAutofit/>
          </a:bodyPr>
          <a:lstStyle/>
          <a:p>
            <a:pPr algn="ctr"/>
            <a:r>
              <a:rPr lang="en-US" sz="2800" dirty="0" smtClean="0">
                <a:solidFill>
                  <a:schemeClr val="tx1"/>
                </a:solidFill>
                <a:effectLst/>
                <a:latin typeface="Times New Roman" pitchFamily="18" charset="0"/>
                <a:cs typeface="Times New Roman" pitchFamily="18" charset="0"/>
              </a:rPr>
              <a:t>Forwarding Unit</a:t>
            </a:r>
            <a:endParaRPr lang="en-US" sz="2800" dirty="0">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mips2.png"/>
          <p:cNvPicPr>
            <a:picLocks noGrp="1" noChangeAspect="1"/>
          </p:cNvPicPr>
          <p:nvPr>
            <p:ph idx="1"/>
          </p:nvPr>
        </p:nvPicPr>
        <p:blipFill>
          <a:blip r:embed="rId2" cstate="print"/>
          <a:stretch>
            <a:fillRect/>
          </a:stretch>
        </p:blipFill>
        <p:spPr>
          <a:xfrm>
            <a:off x="685800" y="1219200"/>
            <a:ext cx="7315199" cy="4751109"/>
          </a:xfrm>
        </p:spPr>
      </p:pic>
      <p:sp>
        <p:nvSpPr>
          <p:cNvPr id="3" name="Title 2"/>
          <p:cNvSpPr>
            <a:spLocks noGrp="1"/>
          </p:cNvSpPr>
          <p:nvPr>
            <p:ph type="title"/>
          </p:nvPr>
        </p:nvSpPr>
        <p:spPr/>
        <p:txBody>
          <a:bodyPr>
            <a:normAutofit fontScale="90000"/>
          </a:bodyPr>
          <a:lstStyle/>
          <a:p>
            <a:r>
              <a:rPr lang="en-US" dirty="0" smtClean="0"/>
              <a:t>Final </a:t>
            </a:r>
            <a:r>
              <a:rPr lang="en-US" dirty="0" err="1" smtClean="0"/>
              <a:t>Datapath</a:t>
            </a:r>
            <a:r>
              <a:rPr lang="en-US" dirty="0" smtClean="0"/>
              <a:t> before Pipelining</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latin typeface="Times New Roman" pitchFamily="18" charset="0"/>
                <a:cs typeface="Times New Roman" pitchFamily="18" charset="0"/>
              </a:rPr>
              <a:t>Buffered, Synchronous pipelines</a:t>
            </a:r>
          </a:p>
          <a:p>
            <a:r>
              <a:rPr lang="en-US" dirty="0" smtClean="0">
                <a:latin typeface="Times New Roman" pitchFamily="18" charset="0"/>
                <a:cs typeface="Times New Roman" pitchFamily="18" charset="0"/>
              </a:rPr>
              <a:t>Conventional microprocessors are synchronous circuits that use buffered, synchronous pipelines. In these pipelines, "pipeline registers" are inserted in-between pipeline stages, and are clocked synchronously. The time between each clock signal is set to be greater than the longest delay between pipeline stages, so that when the registers are clocked, the data that is written to them is the final result of the previous stage.</a:t>
            </a:r>
          </a:p>
          <a:p>
            <a:endParaRPr lang="en-US" dirty="0"/>
          </a:p>
        </p:txBody>
      </p:sp>
      <p:sp>
        <p:nvSpPr>
          <p:cNvPr id="3" name="Title 2"/>
          <p:cNvSpPr>
            <a:spLocks noGrp="1"/>
          </p:cNvSpPr>
          <p:nvPr>
            <p:ph type="title"/>
          </p:nvPr>
        </p:nvSpPr>
        <p:spPr/>
        <p:txBody>
          <a:bodyPr/>
          <a:lstStyle/>
          <a:p>
            <a:pPr algn="ctr"/>
            <a:r>
              <a:rPr lang="en-US" dirty="0" smtClean="0"/>
              <a:t>Pipelining</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ps pipelied.png"/>
          <p:cNvPicPr>
            <a:picLocks noGrp="1" noChangeAspect="1"/>
          </p:cNvPicPr>
          <p:nvPr>
            <p:ph idx="1"/>
          </p:nvPr>
        </p:nvPicPr>
        <p:blipFill>
          <a:blip r:embed="rId2" cstate="print"/>
          <a:stretch>
            <a:fillRect/>
          </a:stretch>
        </p:blipFill>
        <p:spPr>
          <a:xfrm>
            <a:off x="1143000" y="1219200"/>
            <a:ext cx="7391400" cy="4877318"/>
          </a:xfrm>
        </p:spPr>
      </p:pic>
      <p:sp>
        <p:nvSpPr>
          <p:cNvPr id="3" name="Title 2"/>
          <p:cNvSpPr>
            <a:spLocks noGrp="1"/>
          </p:cNvSpPr>
          <p:nvPr>
            <p:ph type="title"/>
          </p:nvPr>
        </p:nvSpPr>
        <p:spPr>
          <a:xfrm>
            <a:off x="457200" y="0"/>
            <a:ext cx="8229600" cy="1143000"/>
          </a:xfrm>
        </p:spPr>
        <p:txBody>
          <a:bodyPr/>
          <a:lstStyle/>
          <a:p>
            <a:pPr algn="ctr"/>
            <a:r>
              <a:rPr lang="en-US" dirty="0" smtClean="0"/>
              <a:t>Pipelined </a:t>
            </a:r>
            <a:r>
              <a:rPr lang="en-US" dirty="0" err="1" smtClean="0"/>
              <a:t>Datapath</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1481329"/>
            <a:ext cx="8229600" cy="1261872"/>
          </a:xfrm>
        </p:spPr>
        <p:txBody>
          <a:bodyPr>
            <a:normAutofit fontScale="92500" lnSpcReduction="10000"/>
          </a:bodyPr>
          <a:lstStyle/>
          <a:p>
            <a:r>
              <a:rPr lang="en-US" dirty="0" smtClean="0"/>
              <a:t>For Latency Insensitivity, the latches in the pipeline will be replaced with Elastic Controllers.</a:t>
            </a:r>
          </a:p>
          <a:p>
            <a:r>
              <a:rPr lang="en-US" dirty="0" smtClean="0"/>
              <a:t>This will be done in the next semester.</a:t>
            </a:r>
            <a:endParaRPr lang="en-US" dirty="0"/>
          </a:p>
        </p:txBody>
      </p:sp>
      <p:sp>
        <p:nvSpPr>
          <p:cNvPr id="3" name="Title 2"/>
          <p:cNvSpPr>
            <a:spLocks noGrp="1"/>
          </p:cNvSpPr>
          <p:nvPr>
            <p:ph type="title"/>
          </p:nvPr>
        </p:nvSpPr>
        <p:spPr/>
        <p:txBody>
          <a:bodyPr/>
          <a:lstStyle/>
          <a:p>
            <a:pPr algn="ctr"/>
            <a:r>
              <a:rPr lang="en-US" dirty="0" smtClean="0"/>
              <a:t>Elastic Controllers</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1219200" y="3124200"/>
            <a:ext cx="4657725" cy="2647950"/>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5791200" y="3657600"/>
            <a:ext cx="2494817"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Each component has been separately tested on </a:t>
            </a:r>
            <a:r>
              <a:rPr lang="en-US" dirty="0" err="1" smtClean="0">
                <a:latin typeface="Times New Roman" pitchFamily="18" charset="0"/>
                <a:cs typeface="Times New Roman" pitchFamily="18" charset="0"/>
              </a:rPr>
              <a:t>Altera</a:t>
            </a:r>
            <a:r>
              <a:rPr lang="en-US" dirty="0" smtClean="0">
                <a:latin typeface="Times New Roman" pitchFamily="18" charset="0"/>
                <a:cs typeface="Times New Roman" pitchFamily="18" charset="0"/>
              </a:rPr>
              <a:t> (FPGA).</a:t>
            </a:r>
          </a:p>
          <a:p>
            <a:r>
              <a:rPr lang="en-US" dirty="0" smtClean="0">
                <a:latin typeface="Times New Roman" pitchFamily="18" charset="0"/>
                <a:cs typeface="Times New Roman" pitchFamily="18" charset="0"/>
              </a:rPr>
              <a:t>The functionality of each component is further  evaluated on the FPGA and the data or the output after performing the test have been collected.</a:t>
            </a:r>
          </a:p>
          <a:p>
            <a:r>
              <a:rPr lang="en-US" dirty="0" smtClean="0">
                <a:latin typeface="Times New Roman" pitchFamily="18" charset="0"/>
                <a:cs typeface="Times New Roman" pitchFamily="18" charset="0"/>
              </a:rPr>
              <a:t>The verification of the data/output has been done. </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pPr algn="ctr"/>
            <a:r>
              <a:rPr lang="en-US" sz="3200" dirty="0" smtClean="0"/>
              <a:t>TESTING, EVALUATION AND VERIFICATION</a:t>
            </a:r>
            <a:endParaRPr lang="en-US" sz="3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1828800"/>
          <a:ext cx="9144000" cy="3538538"/>
        </p:xfrm>
        <a:graphic>
          <a:graphicData uri="http://schemas.openxmlformats.org/drawingml/2006/table">
            <a:tbl>
              <a:tblPr firstRow="1" bandRow="1">
                <a:tableStyleId>{5C22544A-7EE6-4342-B048-85BDC9FD1C3A}</a:tableStyleId>
              </a:tblPr>
              <a:tblGrid>
                <a:gridCol w="914400"/>
                <a:gridCol w="914400"/>
                <a:gridCol w="914400"/>
                <a:gridCol w="914400"/>
                <a:gridCol w="914400"/>
                <a:gridCol w="914400"/>
                <a:gridCol w="914400"/>
                <a:gridCol w="914400"/>
                <a:gridCol w="914400"/>
                <a:gridCol w="914400"/>
              </a:tblGrid>
              <a:tr h="374367">
                <a:tc>
                  <a:txBody>
                    <a:bodyPr/>
                    <a:lstStyle/>
                    <a:p>
                      <a:endParaRPr lang="en-US" dirty="0"/>
                    </a:p>
                  </a:txBody>
                  <a:tcPr/>
                </a:tc>
                <a:tc>
                  <a:txBody>
                    <a:bodyPr/>
                    <a:lstStyle/>
                    <a:p>
                      <a:r>
                        <a:rPr lang="en-US" dirty="0" smtClean="0"/>
                        <a:t>1</a:t>
                      </a:r>
                      <a:r>
                        <a:rPr lang="en-US" baseline="30000" dirty="0" smtClean="0"/>
                        <a:t>st</a:t>
                      </a:r>
                      <a:r>
                        <a:rPr lang="en-US" dirty="0" smtClean="0"/>
                        <a:t> cc</a:t>
                      </a:r>
                      <a:endParaRPr lang="en-US" dirty="0"/>
                    </a:p>
                  </a:txBody>
                  <a:tcPr/>
                </a:tc>
                <a:tc>
                  <a:txBody>
                    <a:bodyPr/>
                    <a:lstStyle/>
                    <a:p>
                      <a:r>
                        <a:rPr lang="en-US" dirty="0" smtClean="0"/>
                        <a:t>2</a:t>
                      </a:r>
                      <a:r>
                        <a:rPr lang="en-US" baseline="30000" dirty="0" smtClean="0"/>
                        <a:t>nd</a:t>
                      </a:r>
                      <a:r>
                        <a:rPr lang="en-US" dirty="0" smtClean="0"/>
                        <a:t> cc</a:t>
                      </a:r>
                      <a:endParaRPr lang="en-US" dirty="0"/>
                    </a:p>
                  </a:txBody>
                  <a:tcPr/>
                </a:tc>
                <a:tc>
                  <a:txBody>
                    <a:bodyPr/>
                    <a:lstStyle/>
                    <a:p>
                      <a:r>
                        <a:rPr lang="en-US" dirty="0" smtClean="0"/>
                        <a:t>3</a:t>
                      </a:r>
                      <a:r>
                        <a:rPr lang="en-US" baseline="30000" dirty="0" smtClean="0"/>
                        <a:t>rd</a:t>
                      </a:r>
                      <a:r>
                        <a:rPr lang="en-US" dirty="0" smtClean="0"/>
                        <a:t> cc</a:t>
                      </a:r>
                      <a:endParaRPr lang="en-US" dirty="0"/>
                    </a:p>
                  </a:txBody>
                  <a:tcPr/>
                </a:tc>
                <a:tc>
                  <a:txBody>
                    <a:bodyPr/>
                    <a:lstStyle/>
                    <a:p>
                      <a:r>
                        <a:rPr lang="en-US" dirty="0" smtClean="0"/>
                        <a:t>4</a:t>
                      </a:r>
                      <a:r>
                        <a:rPr lang="en-US" baseline="30000" dirty="0" smtClean="0"/>
                        <a:t>th</a:t>
                      </a:r>
                      <a:r>
                        <a:rPr lang="en-US" dirty="0" smtClean="0"/>
                        <a:t> cc</a:t>
                      </a:r>
                      <a:endParaRPr lang="en-US" dirty="0"/>
                    </a:p>
                  </a:txBody>
                  <a:tcPr/>
                </a:tc>
                <a:tc>
                  <a:txBody>
                    <a:bodyPr/>
                    <a:lstStyle/>
                    <a:p>
                      <a:r>
                        <a:rPr lang="en-US" dirty="0" smtClean="0"/>
                        <a:t>5</a:t>
                      </a:r>
                      <a:r>
                        <a:rPr lang="en-US" baseline="30000" dirty="0" smtClean="0"/>
                        <a:t>th</a:t>
                      </a:r>
                      <a:r>
                        <a:rPr lang="en-US" dirty="0" smtClean="0"/>
                        <a:t> cc</a:t>
                      </a:r>
                      <a:endParaRPr lang="en-US" dirty="0"/>
                    </a:p>
                  </a:txBody>
                  <a:tcPr/>
                </a:tc>
                <a:tc>
                  <a:txBody>
                    <a:bodyPr/>
                    <a:lstStyle/>
                    <a:p>
                      <a:r>
                        <a:rPr lang="en-US" dirty="0" smtClean="0"/>
                        <a:t>6</a:t>
                      </a:r>
                      <a:r>
                        <a:rPr lang="en-US" baseline="30000" dirty="0" smtClean="0"/>
                        <a:t>th</a:t>
                      </a:r>
                      <a:r>
                        <a:rPr lang="en-US" dirty="0" smtClean="0"/>
                        <a:t> cc</a:t>
                      </a:r>
                      <a:endParaRPr lang="en-US" dirty="0"/>
                    </a:p>
                  </a:txBody>
                  <a:tcPr/>
                </a:tc>
                <a:tc>
                  <a:txBody>
                    <a:bodyPr/>
                    <a:lstStyle/>
                    <a:p>
                      <a:r>
                        <a:rPr lang="en-US" dirty="0" smtClean="0"/>
                        <a:t>7</a:t>
                      </a:r>
                      <a:r>
                        <a:rPr lang="en-US" baseline="30000" dirty="0" smtClean="0"/>
                        <a:t>th</a:t>
                      </a:r>
                      <a:r>
                        <a:rPr lang="en-US" dirty="0" smtClean="0"/>
                        <a:t> cc</a:t>
                      </a:r>
                      <a:endParaRPr lang="en-US" dirty="0"/>
                    </a:p>
                  </a:txBody>
                  <a:tcPr/>
                </a:tc>
                <a:tc>
                  <a:txBody>
                    <a:bodyPr/>
                    <a:lstStyle/>
                    <a:p>
                      <a:r>
                        <a:rPr lang="en-US" dirty="0" smtClean="0"/>
                        <a:t>8</a:t>
                      </a:r>
                      <a:r>
                        <a:rPr lang="en-US" baseline="30000" dirty="0" smtClean="0"/>
                        <a:t>th</a:t>
                      </a:r>
                      <a:r>
                        <a:rPr lang="en-US" dirty="0" smtClean="0"/>
                        <a:t> cc</a:t>
                      </a:r>
                      <a:endParaRPr lang="en-US" dirty="0"/>
                    </a:p>
                  </a:txBody>
                  <a:tcPr/>
                </a:tc>
                <a:tc>
                  <a:txBody>
                    <a:bodyPr/>
                    <a:lstStyle/>
                    <a:p>
                      <a:r>
                        <a:rPr lang="en-US" dirty="0" smtClean="0"/>
                        <a:t>9</a:t>
                      </a:r>
                      <a:r>
                        <a:rPr lang="en-US" baseline="30000" dirty="0" smtClean="0"/>
                        <a:t>th</a:t>
                      </a:r>
                      <a:r>
                        <a:rPr lang="en-US" dirty="0" smtClean="0"/>
                        <a:t> cc</a:t>
                      </a:r>
                      <a:endParaRPr lang="en-US" dirty="0"/>
                    </a:p>
                  </a:txBody>
                  <a:tcPr/>
                </a:tc>
              </a:tr>
              <a:tr h="374367">
                <a:tc>
                  <a:txBody>
                    <a:bodyPr/>
                    <a:lstStyle/>
                    <a:p>
                      <a:r>
                        <a:rPr lang="en-US" dirty="0" smtClean="0"/>
                        <a:t>REG03</a:t>
                      </a:r>
                      <a:endParaRPr lang="en-US" dirty="0"/>
                    </a:p>
                  </a:txBody>
                  <a:tcPr/>
                </a:tc>
                <a:tc>
                  <a:txBody>
                    <a:bodyPr/>
                    <a:lstStyle/>
                    <a:p>
                      <a:pPr algn="ctr"/>
                      <a:r>
                        <a:rPr lang="en-US" dirty="0" smtClean="0"/>
                        <a:t>0</a:t>
                      </a:r>
                      <a:endParaRPr lang="en-US" dirty="0"/>
                    </a:p>
                  </a:txBody>
                  <a:tcPr/>
                </a:tc>
                <a:tc>
                  <a:txBody>
                    <a:bodyPr/>
                    <a:lstStyle/>
                    <a:p>
                      <a:pPr algn="ctr"/>
                      <a:r>
                        <a:rPr lang="en-US" dirty="0" smtClean="0"/>
                        <a:t>0</a:t>
                      </a:r>
                      <a:endParaRPr lang="en-US" dirty="0"/>
                    </a:p>
                  </a:txBody>
                  <a:tcPr/>
                </a:tc>
                <a:tc>
                  <a:txBody>
                    <a:bodyPr/>
                    <a:lstStyle/>
                    <a:p>
                      <a:pPr algn="ctr"/>
                      <a:r>
                        <a:rPr lang="en-US" dirty="0" smtClean="0"/>
                        <a:t>0</a:t>
                      </a:r>
                      <a:endParaRPr lang="en-US" dirty="0"/>
                    </a:p>
                  </a:txBody>
                  <a:tcPr/>
                </a:tc>
                <a:tc>
                  <a:txBody>
                    <a:bodyPr/>
                    <a:lstStyle/>
                    <a:p>
                      <a:pPr algn="ctr"/>
                      <a:r>
                        <a:rPr lang="en-US" dirty="0" smtClean="0"/>
                        <a:t>0</a:t>
                      </a:r>
                      <a:endParaRPr lang="en-US" dirty="0"/>
                    </a:p>
                  </a:txBody>
                  <a:tcPr/>
                </a:tc>
                <a:tc>
                  <a:txBody>
                    <a:bodyPr/>
                    <a:lstStyle/>
                    <a:p>
                      <a:pPr algn="ctr"/>
                      <a:r>
                        <a:rPr lang="en-US" dirty="0" smtClean="0"/>
                        <a:t>1</a:t>
                      </a:r>
                      <a:endParaRPr lang="en-US" dirty="0"/>
                    </a:p>
                  </a:txBody>
                  <a:tcPr>
                    <a:solidFill>
                      <a:schemeClr val="accent2">
                        <a:lumMod val="40000"/>
                        <a:lumOff val="60000"/>
                      </a:schemeClr>
                    </a:solidFill>
                  </a:tcPr>
                </a:tc>
                <a:tc>
                  <a:txBody>
                    <a:bodyPr/>
                    <a:lstStyle/>
                    <a:p>
                      <a:pPr algn="ctr"/>
                      <a:r>
                        <a:rPr lang="en-US" dirty="0" smtClean="0"/>
                        <a:t>2</a:t>
                      </a:r>
                      <a:endParaRPr lang="en-US" dirty="0"/>
                    </a:p>
                  </a:txBody>
                  <a:tcPr>
                    <a:solidFill>
                      <a:srgbClr val="FFFF00"/>
                    </a:solidFill>
                  </a:tcPr>
                </a:tc>
                <a:tc>
                  <a:txBody>
                    <a:bodyPr/>
                    <a:lstStyle/>
                    <a:p>
                      <a:pPr algn="ctr"/>
                      <a:r>
                        <a:rPr lang="en-US" dirty="0" smtClean="0"/>
                        <a:t>3</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r>
              <a:tr h="374367">
                <a:tc>
                  <a:txBody>
                    <a:bodyPr/>
                    <a:lstStyle/>
                    <a:p>
                      <a:r>
                        <a:rPr lang="en-US" dirty="0" smtClean="0"/>
                        <a:t>IF/ID</a:t>
                      </a: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solidFill>
                      <a:schemeClr val="accent2">
                        <a:lumMod val="40000"/>
                        <a:lumOff val="60000"/>
                      </a:schemeClr>
                    </a:solidFill>
                  </a:tcPr>
                </a:tc>
                <a:tc>
                  <a:txBody>
                    <a:bodyPr/>
                    <a:lstStyle/>
                    <a:p>
                      <a:pPr algn="ctr"/>
                      <a:r>
                        <a:rPr lang="en-US" dirty="0" smtClean="0"/>
                        <a:t>….</a:t>
                      </a:r>
                      <a:endParaRPr lang="en-US" dirty="0"/>
                    </a:p>
                  </a:txBody>
                  <a:tcPr>
                    <a:solidFill>
                      <a:srgbClr val="FFFF00"/>
                    </a:solidFill>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374367">
                <a:tc>
                  <a:txBody>
                    <a:bodyPr/>
                    <a:lstStyle/>
                    <a:p>
                      <a:r>
                        <a:rPr lang="en-US" dirty="0" smtClean="0"/>
                        <a:t>ID/EX</a:t>
                      </a:r>
                      <a:endParaRPr lang="en-US" dirty="0"/>
                    </a:p>
                  </a:txBody>
                  <a:tcPr/>
                </a:tc>
                <a:tc>
                  <a:txBody>
                    <a:bodyPr/>
                    <a:lstStyle/>
                    <a:p>
                      <a:pPr algn="ct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a:t>
                      </a:r>
                      <a:endParaRPr lang="en-US" dirty="0"/>
                    </a:p>
                  </a:txBody>
                  <a:tcPr>
                    <a:solidFill>
                      <a:schemeClr val="accent2">
                        <a:lumMod val="40000"/>
                        <a:lumOff val="60000"/>
                      </a:schemeClr>
                    </a:solidFill>
                  </a:tcPr>
                </a:tc>
                <a:tc>
                  <a:txBody>
                    <a:bodyPr/>
                    <a:lstStyle/>
                    <a:p>
                      <a:pPr algn="ctr"/>
                      <a:r>
                        <a:rPr lang="en-US" dirty="0" smtClean="0"/>
                        <a:t>…</a:t>
                      </a:r>
                      <a:endParaRPr lang="en-US" dirty="0"/>
                    </a:p>
                  </a:txBody>
                  <a:tcPr>
                    <a:solidFill>
                      <a:srgbClr val="FFFF00"/>
                    </a:solidFill>
                  </a:tcPr>
                </a:tc>
                <a:tc>
                  <a:txBody>
                    <a:bodyPr/>
                    <a:lstStyle/>
                    <a:p>
                      <a:pPr algn="ctr"/>
                      <a:endParaRPr lang="en-US"/>
                    </a:p>
                  </a:txBody>
                  <a:tcPr/>
                </a:tc>
                <a:tc>
                  <a:txBody>
                    <a:bodyPr/>
                    <a:lstStyle/>
                    <a:p>
                      <a:pPr algn="ctr"/>
                      <a:endParaRPr lang="en-US"/>
                    </a:p>
                  </a:txBody>
                  <a:tcPr/>
                </a:tc>
                <a:tc>
                  <a:txBody>
                    <a:bodyPr/>
                    <a:lstStyle/>
                    <a:p>
                      <a:pPr algn="ctr"/>
                      <a:endParaRPr lang="en-US"/>
                    </a:p>
                  </a:txBody>
                  <a:tcPr/>
                </a:tc>
              </a:tr>
              <a:tr h="646168">
                <a:tc>
                  <a:txBody>
                    <a:bodyPr/>
                    <a:lstStyle/>
                    <a:p>
                      <a:r>
                        <a:rPr lang="en-US" dirty="0" smtClean="0"/>
                        <a:t>EX/</a:t>
                      </a:r>
                    </a:p>
                    <a:p>
                      <a:r>
                        <a:rPr lang="en-US" dirty="0" smtClean="0"/>
                        <a:t>MEM</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a:t>
                      </a:r>
                      <a:endParaRPr lang="en-US" dirty="0"/>
                    </a:p>
                  </a:txBody>
                  <a:tcPr>
                    <a:solidFill>
                      <a:schemeClr val="accent2">
                        <a:lumMod val="40000"/>
                        <a:lumOff val="60000"/>
                      </a:schemeClr>
                    </a:solidFill>
                  </a:tcPr>
                </a:tc>
                <a:tc>
                  <a:txBody>
                    <a:bodyPr/>
                    <a:lstStyle/>
                    <a:p>
                      <a:pPr algn="ctr"/>
                      <a:r>
                        <a:rPr lang="en-US" dirty="0" smtClean="0"/>
                        <a:t>…</a:t>
                      </a:r>
                      <a:endParaRPr lang="en-US" dirty="0"/>
                    </a:p>
                  </a:txBody>
                  <a:tcPr>
                    <a:solidFill>
                      <a:srgbClr val="FFFF00"/>
                    </a:solidFill>
                  </a:tcPr>
                </a:tc>
                <a:tc>
                  <a:txBody>
                    <a:bodyPr/>
                    <a:lstStyle/>
                    <a:p>
                      <a:pPr algn="ctr"/>
                      <a:endParaRPr lang="en-US"/>
                    </a:p>
                  </a:txBody>
                  <a:tcPr/>
                </a:tc>
                <a:tc>
                  <a:txBody>
                    <a:bodyPr/>
                    <a:lstStyle/>
                    <a:p>
                      <a:pPr algn="ctr"/>
                      <a:endParaRPr lang="en-US"/>
                    </a:p>
                  </a:txBody>
                  <a:tcPr/>
                </a:tc>
                <a:tc>
                  <a:txBody>
                    <a:bodyPr/>
                    <a:lstStyle/>
                    <a:p>
                      <a:pPr algn="ctr"/>
                      <a:endParaRPr lang="en-US"/>
                    </a:p>
                  </a:txBody>
                  <a:tcPr/>
                </a:tc>
              </a:tr>
              <a:tr h="646168">
                <a:tc>
                  <a:txBody>
                    <a:bodyPr/>
                    <a:lstStyle/>
                    <a:p>
                      <a:r>
                        <a:rPr lang="en-US" dirty="0" smtClean="0"/>
                        <a:t>MEM/WB</a:t>
                      </a: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solidFill>
                      <a:schemeClr val="accent2">
                        <a:lumMod val="40000"/>
                        <a:lumOff val="60000"/>
                      </a:schemeClr>
                    </a:solidFill>
                  </a:tcPr>
                </a:tc>
                <a:tc>
                  <a:txBody>
                    <a:bodyPr/>
                    <a:lstStyle/>
                    <a:p>
                      <a:pPr algn="ctr"/>
                      <a:r>
                        <a:rPr lang="en-US" dirty="0" smtClean="0"/>
                        <a:t>….</a:t>
                      </a:r>
                      <a:endParaRPr lang="en-US" dirty="0"/>
                    </a:p>
                  </a:txBody>
                  <a:tcPr>
                    <a:solidFill>
                      <a:srgbClr val="FFFF00"/>
                    </a:solidFill>
                  </a:tcPr>
                </a:tc>
                <a:tc>
                  <a:txBody>
                    <a:bodyPr/>
                    <a:lstStyle/>
                    <a:p>
                      <a:pPr algn="ctr"/>
                      <a:endParaRPr lang="en-US"/>
                    </a:p>
                  </a:txBody>
                  <a:tcPr/>
                </a:tc>
                <a:tc>
                  <a:txBody>
                    <a:bodyPr/>
                    <a:lstStyle/>
                    <a:p>
                      <a:pPr algn="ctr"/>
                      <a:endParaRPr lang="en-US"/>
                    </a:p>
                  </a:txBody>
                  <a:tcPr/>
                </a:tc>
                <a:tc>
                  <a:txBody>
                    <a:bodyPr/>
                    <a:lstStyle/>
                    <a:p>
                      <a:pPr algn="ctr"/>
                      <a:endParaRPr lang="en-US"/>
                    </a:p>
                  </a:txBody>
                  <a:tcPr/>
                </a:tc>
              </a:tr>
              <a:tr h="374367">
                <a:tc>
                  <a:txBody>
                    <a:bodyPr/>
                    <a:lstStyle/>
                    <a:p>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tc>
                <a:tc>
                  <a:txBody>
                    <a:bodyPr/>
                    <a:lstStyle/>
                    <a:p>
                      <a:pPr algn="ctr"/>
                      <a:r>
                        <a:rPr lang="en-US" dirty="0" smtClean="0"/>
                        <a:t>1</a:t>
                      </a:r>
                      <a:endParaRPr lang="en-US" dirty="0"/>
                    </a:p>
                  </a:txBody>
                  <a:tcPr>
                    <a:solidFill>
                      <a:schemeClr val="accent2">
                        <a:lumMod val="40000"/>
                        <a:lumOff val="60000"/>
                      </a:schemeClr>
                    </a:solidFill>
                  </a:tcPr>
                </a:tc>
                <a:tc>
                  <a:txBody>
                    <a:bodyPr/>
                    <a:lstStyle/>
                    <a:p>
                      <a:pPr algn="ctr"/>
                      <a:r>
                        <a:rPr lang="en-US" dirty="0" smtClean="0"/>
                        <a:t>2</a:t>
                      </a:r>
                      <a:endParaRPr lang="en-US" dirty="0"/>
                    </a:p>
                  </a:txBody>
                  <a:tcPr>
                    <a:solidFill>
                      <a:srgbClr val="FFFF00"/>
                    </a:solidFill>
                  </a:tcPr>
                </a:tc>
                <a:tc>
                  <a:txBody>
                    <a:bodyPr/>
                    <a:lstStyle/>
                    <a:p>
                      <a:pPr algn="ctr"/>
                      <a:endParaRPr lang="en-US" dirty="0"/>
                    </a:p>
                  </a:txBody>
                  <a:tcPr/>
                </a:tc>
                <a:tc>
                  <a:txBody>
                    <a:bodyPr/>
                    <a:lstStyle/>
                    <a:p>
                      <a:pPr algn="ctr"/>
                      <a:endParaRPr lang="en-US"/>
                    </a:p>
                  </a:txBody>
                  <a:tcPr/>
                </a:tc>
                <a:tc>
                  <a:txBody>
                    <a:bodyPr/>
                    <a:lstStyle/>
                    <a:p>
                      <a:pPr algn="ctr"/>
                      <a:endParaRPr lang="en-US"/>
                    </a:p>
                  </a:txBody>
                  <a:tcPr/>
                </a:tc>
              </a:tr>
              <a:tr h="374367">
                <a:tc>
                  <a:txBody>
                    <a:bodyPr/>
                    <a:lstStyle/>
                    <a:p>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tc>
                <a:tc>
                  <a:txBody>
                    <a:bodyPr/>
                    <a:lstStyle/>
                    <a:p>
                      <a:pPr algn="ctr"/>
                      <a:endParaRPr lang="en-US" dirty="0"/>
                    </a:p>
                  </a:txBody>
                  <a:tcPr>
                    <a:solidFill>
                      <a:schemeClr val="accent2">
                        <a:lumMod val="40000"/>
                        <a:lumOff val="60000"/>
                      </a:schemeClr>
                    </a:solidFill>
                  </a:tcPr>
                </a:tc>
                <a:tc>
                  <a:txBody>
                    <a:bodyPr/>
                    <a:lstStyle/>
                    <a:p>
                      <a:pPr algn="ctr"/>
                      <a:endParaRPr lang="en-US" dirty="0"/>
                    </a:p>
                  </a:txBody>
                  <a:tcPr>
                    <a:solidFill>
                      <a:srgbClr val="FFFF00"/>
                    </a:solidFill>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
        <p:nvSpPr>
          <p:cNvPr id="3" name="Title 2"/>
          <p:cNvSpPr>
            <a:spLocks noGrp="1"/>
          </p:cNvSpPr>
          <p:nvPr>
            <p:ph type="title"/>
          </p:nvPr>
        </p:nvSpPr>
        <p:spPr>
          <a:xfrm>
            <a:off x="457200" y="228600"/>
            <a:ext cx="8229600" cy="1143000"/>
          </a:xfrm>
        </p:spPr>
        <p:txBody>
          <a:bodyPr>
            <a:normAutofit fontScale="90000"/>
          </a:bodyPr>
          <a:lstStyle/>
          <a:p>
            <a:pPr algn="ctr"/>
            <a:r>
              <a:rPr lang="en-US" sz="2800" dirty="0" smtClean="0"/>
              <a:t>EVALUATION OF THE PIPELINE</a:t>
            </a:r>
            <a:br>
              <a:rPr lang="en-US" sz="2800" dirty="0" smtClean="0"/>
            </a:br>
            <a:r>
              <a:rPr lang="en-US" sz="2800" dirty="0" smtClean="0"/>
              <a:t>Executed instruction: </a:t>
            </a:r>
            <a:r>
              <a:rPr lang="en-US" dirty="0" smtClean="0"/>
              <a:t/>
            </a:r>
            <a:br>
              <a:rPr lang="en-US" dirty="0" smtClean="0"/>
            </a:br>
            <a:r>
              <a:rPr lang="en-US" sz="2700" dirty="0" smtClean="0"/>
              <a:t>000000 00001 00011 00011 00000 100000</a:t>
            </a:r>
            <a:endParaRPr lang="en-US" sz="27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sz="2600" b="1" dirty="0" smtClean="0">
                <a:latin typeface="Times New Roman" pitchFamily="18" charset="0"/>
                <a:cs typeface="Times New Roman" pitchFamily="18" charset="0"/>
              </a:rPr>
              <a:t>Why Software is needed</a:t>
            </a:r>
            <a:r>
              <a:rPr lang="en-US" sz="2600" dirty="0" smtClean="0">
                <a:latin typeface="Times New Roman" pitchFamily="18" charset="0"/>
                <a:cs typeface="Times New Roman" pitchFamily="18" charset="0"/>
              </a:rPr>
              <a:t>:  Hardware doesn’t execute MIPS assembly language code. It only stores and executes those instructions that are written in a suitable format. This binary format is called the Machine Language.</a:t>
            </a:r>
          </a:p>
          <a:p>
            <a:endParaRPr lang="en-US" sz="2600" dirty="0" smtClean="0">
              <a:latin typeface="Times New Roman" pitchFamily="18" charset="0"/>
              <a:cs typeface="Times New Roman" pitchFamily="18" charset="0"/>
            </a:endParaRPr>
          </a:p>
          <a:p>
            <a:r>
              <a:rPr lang="en-US" sz="2600" b="1" dirty="0" smtClean="0">
                <a:latin typeface="Times New Roman" pitchFamily="18" charset="0"/>
                <a:cs typeface="Times New Roman" pitchFamily="18" charset="0"/>
              </a:rPr>
              <a:t>Software chosen:</a:t>
            </a:r>
            <a:endParaRPr lang="en-US" sz="2600" dirty="0" smtClean="0">
              <a:latin typeface="Times New Roman" pitchFamily="18" charset="0"/>
              <a:cs typeface="Times New Roman" pitchFamily="18" charset="0"/>
            </a:endParaRPr>
          </a:p>
          <a:p>
            <a:pPr lvl="0">
              <a:buNone/>
            </a:pPr>
            <a:r>
              <a:rPr lang="en-US" sz="2600" b="1" dirty="0" smtClean="0">
                <a:latin typeface="Times New Roman" pitchFamily="18" charset="0"/>
                <a:cs typeface="Times New Roman" pitchFamily="18" charset="0"/>
              </a:rPr>
              <a:t>   </a:t>
            </a:r>
            <a:r>
              <a:rPr lang="en-US" sz="2600" b="1" u="sng" dirty="0" smtClean="0">
                <a:latin typeface="Times New Roman" pitchFamily="18" charset="0"/>
                <a:cs typeface="Times New Roman" pitchFamily="18" charset="0"/>
              </a:rPr>
              <a:t>Machine Language</a:t>
            </a:r>
            <a:r>
              <a:rPr lang="en-US" sz="2600" b="1" dirty="0" smtClean="0">
                <a:latin typeface="Times New Roman" pitchFamily="18" charset="0"/>
                <a:cs typeface="Times New Roman" pitchFamily="18" charset="0"/>
              </a:rPr>
              <a:t>:</a:t>
            </a:r>
            <a:r>
              <a:rPr lang="en-US" sz="2600" dirty="0" smtClean="0">
                <a:latin typeface="Times New Roman" pitchFamily="18" charset="0"/>
                <a:cs typeface="Times New Roman" pitchFamily="18" charset="0"/>
              </a:rPr>
              <a:t>  As it can be used directly by the hardware for execution</a:t>
            </a:r>
            <a:r>
              <a:rPr lang="en-US" sz="2600" b="1" dirty="0" smtClean="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a:p>
            <a:pPr lvl="0">
              <a:buNone/>
            </a:pPr>
            <a:r>
              <a:rPr lang="en-US" sz="2600" b="1" dirty="0" smtClean="0">
                <a:latin typeface="Times New Roman" pitchFamily="18" charset="0"/>
                <a:cs typeface="Times New Roman" pitchFamily="18" charset="0"/>
              </a:rPr>
              <a:t>   </a:t>
            </a:r>
            <a:r>
              <a:rPr lang="en-US" sz="2600" b="1" u="sng" dirty="0" smtClean="0">
                <a:latin typeface="Times New Roman" pitchFamily="18" charset="0"/>
                <a:cs typeface="Times New Roman" pitchFamily="18" charset="0"/>
              </a:rPr>
              <a:t>Assembly Language</a:t>
            </a:r>
            <a:r>
              <a:rPr lang="en-US" sz="2600" b="1"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Since machine code is very hard to understand that is why it is needed to make it understandable and human-centric. For this, Assembly Language is selected as it is very close to Machine code. </a:t>
            </a:r>
          </a:p>
          <a:p>
            <a:endParaRPr lang="en-US" dirty="0"/>
          </a:p>
        </p:txBody>
      </p:sp>
      <p:sp>
        <p:nvSpPr>
          <p:cNvPr id="3" name="Title 2"/>
          <p:cNvSpPr>
            <a:spLocks noGrp="1"/>
          </p:cNvSpPr>
          <p:nvPr>
            <p:ph type="title"/>
          </p:nvPr>
        </p:nvSpPr>
        <p:spPr>
          <a:xfrm>
            <a:off x="457200" y="228600"/>
            <a:ext cx="8229600" cy="1143000"/>
          </a:xfrm>
        </p:spPr>
        <p:txBody>
          <a:bodyPr/>
          <a:lstStyle/>
          <a:p>
            <a:pPr algn="ctr"/>
            <a:r>
              <a:rPr lang="en-US" dirty="0" smtClean="0"/>
              <a:t>Software Implementation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9144000" cy="6781800"/>
          </a:xfrm>
        </p:spPr>
        <p:txBody>
          <a:bodyPr>
            <a:normAutofit/>
          </a:bodyPr>
          <a:lstStyle/>
          <a:p>
            <a:pPr lvl="0">
              <a:buNone/>
            </a:pPr>
            <a:r>
              <a:rPr lang="en-US" sz="2400" b="1" dirty="0" smtClean="0">
                <a:latin typeface="Times New Roman" pitchFamily="18" charset="0"/>
                <a:cs typeface="Times New Roman" pitchFamily="18" charset="0"/>
              </a:rPr>
              <a:t>ALU Instructions: ADD , AND , OR , SUB , SLT , J</a:t>
            </a:r>
            <a:endParaRPr lang="en-US" sz="24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 OP Code( it is of 6 bits of length)</a:t>
            </a:r>
          </a:p>
          <a:p>
            <a:pPr>
              <a:buNone/>
            </a:pPr>
            <a:r>
              <a:rPr lang="en-US" sz="2400" dirty="0" smtClean="0">
                <a:latin typeface="Times New Roman" pitchFamily="18" charset="0"/>
                <a:cs typeface="Times New Roman" pitchFamily="18" charset="0"/>
              </a:rPr>
              <a:t> 1</a:t>
            </a:r>
            <a:r>
              <a:rPr lang="en-US" sz="2400" baseline="30000" dirty="0" smtClean="0">
                <a:latin typeface="Times New Roman" pitchFamily="18" charset="0"/>
                <a:cs typeface="Times New Roman" pitchFamily="18" charset="0"/>
              </a:rPr>
              <a:t>St</a:t>
            </a:r>
            <a:r>
              <a:rPr lang="en-US" sz="2400" dirty="0" smtClean="0">
                <a:latin typeface="Times New Roman" pitchFamily="18" charset="0"/>
                <a:cs typeface="Times New Roman" pitchFamily="18" charset="0"/>
              </a:rPr>
              <a:t> Register( 5 bits of address length)</a:t>
            </a:r>
          </a:p>
          <a:p>
            <a:pPr>
              <a:buNone/>
            </a:pPr>
            <a:r>
              <a:rPr lang="en-US" sz="2400" dirty="0" smtClean="0">
                <a:latin typeface="Times New Roman" pitchFamily="18" charset="0"/>
                <a:cs typeface="Times New Roman" pitchFamily="18" charset="0"/>
              </a:rPr>
              <a:t>2</a:t>
            </a:r>
            <a:r>
              <a:rPr lang="en-US" sz="2400" baseline="30000" dirty="0" smtClean="0">
                <a:latin typeface="Times New Roman" pitchFamily="18" charset="0"/>
                <a:cs typeface="Times New Roman" pitchFamily="18" charset="0"/>
              </a:rPr>
              <a:t>ND</a:t>
            </a:r>
            <a:r>
              <a:rPr lang="en-US" sz="2400" dirty="0" smtClean="0">
                <a:latin typeface="Times New Roman" pitchFamily="18" charset="0"/>
                <a:cs typeface="Times New Roman" pitchFamily="18" charset="0"/>
              </a:rPr>
              <a:t> Register( 5 bits of address length)</a:t>
            </a:r>
          </a:p>
          <a:p>
            <a:pPr>
              <a:buNone/>
            </a:pPr>
            <a:r>
              <a:rPr lang="en-US" sz="2400" dirty="0" smtClean="0">
                <a:latin typeface="Times New Roman" pitchFamily="18" charset="0"/>
                <a:cs typeface="Times New Roman" pitchFamily="18" charset="0"/>
              </a:rPr>
              <a:t>16 bits of number to be performed with 2</a:t>
            </a:r>
            <a:r>
              <a:rPr lang="en-US" sz="2400" baseline="30000" dirty="0" smtClean="0">
                <a:latin typeface="Times New Roman" pitchFamily="18" charset="0"/>
                <a:cs typeface="Times New Roman" pitchFamily="18" charset="0"/>
              </a:rPr>
              <a:t>ND</a:t>
            </a:r>
            <a:r>
              <a:rPr lang="en-US" sz="2400" dirty="0" smtClean="0">
                <a:latin typeface="Times New Roman" pitchFamily="18" charset="0"/>
                <a:cs typeface="Times New Roman" pitchFamily="18" charset="0"/>
              </a:rPr>
              <a:t> register</a:t>
            </a:r>
            <a:r>
              <a:rPr lang="en-US" sz="2400" dirty="0" smtClean="0"/>
              <a:t>.</a:t>
            </a:r>
          </a:p>
          <a:p>
            <a:pPr>
              <a:buNone/>
            </a:pPr>
            <a:r>
              <a:rPr lang="en-US" sz="2400" dirty="0" smtClean="0"/>
              <a:t> </a:t>
            </a:r>
          </a:p>
          <a:p>
            <a:pPr>
              <a:buNone/>
            </a:pPr>
            <a:r>
              <a:rPr lang="en-US" sz="2400" dirty="0" smtClean="0"/>
              <a:t> </a:t>
            </a:r>
          </a:p>
          <a:p>
            <a:endParaRPr lang="en-US" sz="2400" dirty="0"/>
          </a:p>
        </p:txBody>
      </p:sp>
      <p:sp>
        <p:nvSpPr>
          <p:cNvPr id="3" name="Title 2"/>
          <p:cNvSpPr>
            <a:spLocks noGrp="1"/>
          </p:cNvSpPr>
          <p:nvPr>
            <p:ph type="title"/>
          </p:nvPr>
        </p:nvSpPr>
        <p:spPr>
          <a:xfrm>
            <a:off x="457200" y="304800"/>
            <a:ext cx="8229600" cy="1143000"/>
          </a:xfrm>
        </p:spPr>
        <p:txBody>
          <a:bodyPr>
            <a:normAutofit/>
          </a:bodyPr>
          <a:lstStyle/>
          <a:p>
            <a:pPr algn="ctr"/>
            <a:r>
              <a:rPr lang="en-US" sz="2800" dirty="0" smtClean="0"/>
              <a:t>Instructions Performed</a:t>
            </a:r>
            <a:r>
              <a:rPr lang="en-US" sz="2400" dirty="0" smtClean="0"/>
              <a:t/>
            </a:r>
            <a:br>
              <a:rPr lang="en-US" sz="2400" dirty="0" smtClean="0"/>
            </a:br>
            <a:endParaRPr lang="en-US" sz="2400" dirty="0"/>
          </a:p>
        </p:txBody>
      </p:sp>
      <p:graphicFrame>
        <p:nvGraphicFramePr>
          <p:cNvPr id="4" name="Table 3"/>
          <p:cNvGraphicFramePr>
            <a:graphicFrameLocks noGrp="1"/>
          </p:cNvGraphicFramePr>
          <p:nvPr/>
        </p:nvGraphicFramePr>
        <p:xfrm>
          <a:off x="3276600" y="4023360"/>
          <a:ext cx="5867401" cy="2834640"/>
        </p:xfrm>
        <a:graphic>
          <a:graphicData uri="http://schemas.openxmlformats.org/drawingml/2006/table">
            <a:tbl>
              <a:tblPr firstRow="1" bandRow="1">
                <a:tableStyleId>{5C22544A-7EE6-4342-B048-85BDC9FD1C3A}</a:tableStyleId>
              </a:tblPr>
              <a:tblGrid>
                <a:gridCol w="1784667"/>
                <a:gridCol w="4082734"/>
              </a:tblGrid>
              <a:tr h="419698">
                <a:tc>
                  <a:txBody>
                    <a:bodyPr/>
                    <a:lstStyle/>
                    <a:p>
                      <a:r>
                        <a:rPr lang="en-US" dirty="0" smtClean="0"/>
                        <a:t>ALU Instruction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Op Code </a:t>
                      </a:r>
                      <a:endParaRPr lang="en-US" dirty="0" smtClean="0"/>
                    </a:p>
                    <a:p>
                      <a:endParaRPr lang="en-US" dirty="0"/>
                    </a:p>
                  </a:txBody>
                  <a:tcPr/>
                </a:tc>
              </a:tr>
              <a:tr h="239827">
                <a:tc>
                  <a:txBody>
                    <a:bodyPr/>
                    <a:lstStyle/>
                    <a:p>
                      <a:r>
                        <a:rPr lang="en-US" dirty="0" smtClean="0"/>
                        <a:t>ADD</a:t>
                      </a:r>
                      <a:endParaRPr lang="en-US" dirty="0"/>
                    </a:p>
                  </a:txBody>
                  <a:tcPr/>
                </a:tc>
                <a:tc>
                  <a:txBody>
                    <a:bodyPr/>
                    <a:lstStyle/>
                    <a:p>
                      <a:r>
                        <a:rPr lang="en-US" dirty="0" smtClean="0"/>
                        <a:t>001000</a:t>
                      </a:r>
                      <a:endParaRPr lang="en-US" dirty="0"/>
                    </a:p>
                  </a:txBody>
                  <a:tcPr/>
                </a:tc>
              </a:tr>
              <a:tr h="239827">
                <a:tc>
                  <a:txBody>
                    <a:bodyPr/>
                    <a:lstStyle/>
                    <a:p>
                      <a:r>
                        <a:rPr lang="en-US" dirty="0" smtClean="0"/>
                        <a:t>AND</a:t>
                      </a:r>
                      <a:endParaRPr lang="en-US" dirty="0"/>
                    </a:p>
                  </a:txBody>
                  <a:tcPr/>
                </a:tc>
                <a:tc>
                  <a:txBody>
                    <a:bodyPr/>
                    <a:lstStyle/>
                    <a:p>
                      <a:r>
                        <a:rPr lang="en-US" dirty="0" smtClean="0"/>
                        <a:t>100100</a:t>
                      </a:r>
                      <a:endParaRPr lang="en-US" dirty="0"/>
                    </a:p>
                  </a:txBody>
                  <a:tcPr/>
                </a:tc>
              </a:tr>
              <a:tr h="239827">
                <a:tc>
                  <a:txBody>
                    <a:bodyPr/>
                    <a:lstStyle/>
                    <a:p>
                      <a:r>
                        <a:rPr lang="en-US" dirty="0" smtClean="0"/>
                        <a:t>OR</a:t>
                      </a:r>
                      <a:endParaRPr lang="en-US" dirty="0"/>
                    </a:p>
                  </a:txBody>
                  <a:tcPr/>
                </a:tc>
                <a:tc>
                  <a:txBody>
                    <a:bodyPr/>
                    <a:lstStyle/>
                    <a:p>
                      <a:r>
                        <a:rPr lang="en-US" dirty="0" smtClean="0"/>
                        <a:t>100101</a:t>
                      </a:r>
                      <a:endParaRPr lang="en-US" dirty="0"/>
                    </a:p>
                  </a:txBody>
                  <a:tcPr/>
                </a:tc>
              </a:tr>
              <a:tr h="239827">
                <a:tc>
                  <a:txBody>
                    <a:bodyPr/>
                    <a:lstStyle/>
                    <a:p>
                      <a:r>
                        <a:rPr lang="en-US" dirty="0" smtClean="0"/>
                        <a:t>SUB</a:t>
                      </a:r>
                      <a:endParaRPr lang="en-US" dirty="0"/>
                    </a:p>
                  </a:txBody>
                  <a:tcPr/>
                </a:tc>
                <a:tc>
                  <a:txBody>
                    <a:bodyPr/>
                    <a:lstStyle/>
                    <a:p>
                      <a:r>
                        <a:rPr lang="en-US" dirty="0" smtClean="0"/>
                        <a:t>100010</a:t>
                      </a:r>
                      <a:endParaRPr lang="en-US" dirty="0"/>
                    </a:p>
                  </a:txBody>
                  <a:tcPr/>
                </a:tc>
              </a:tr>
              <a:tr h="239827">
                <a:tc>
                  <a:txBody>
                    <a:bodyPr/>
                    <a:lstStyle/>
                    <a:p>
                      <a:r>
                        <a:rPr lang="en-US" dirty="0" smtClean="0"/>
                        <a:t>SLT</a:t>
                      </a:r>
                      <a:endParaRPr lang="en-US" dirty="0"/>
                    </a:p>
                  </a:txBody>
                  <a:tcPr/>
                </a:tc>
                <a:tc>
                  <a:txBody>
                    <a:bodyPr/>
                    <a:lstStyle/>
                    <a:p>
                      <a:r>
                        <a:rPr lang="en-US" dirty="0" smtClean="0"/>
                        <a:t>101010</a:t>
                      </a:r>
                      <a:endParaRPr lang="en-US" dirty="0"/>
                    </a:p>
                  </a:txBody>
                  <a:tcPr/>
                </a:tc>
              </a:tr>
              <a:tr h="239827">
                <a:tc>
                  <a:txBody>
                    <a:bodyPr/>
                    <a:lstStyle/>
                    <a:p>
                      <a:r>
                        <a:rPr lang="en-US" dirty="0" smtClean="0"/>
                        <a:t>J</a:t>
                      </a:r>
                      <a:endParaRPr lang="en-US" dirty="0"/>
                    </a:p>
                  </a:txBody>
                  <a:tcPr/>
                </a:tc>
                <a:tc>
                  <a:txBody>
                    <a:bodyPr/>
                    <a:lstStyle/>
                    <a:p>
                      <a:r>
                        <a:rPr lang="en-US" dirty="0" smtClean="0"/>
                        <a:t>000010</a:t>
                      </a:r>
                      <a:endParaRPr lang="en-US" dirty="0"/>
                    </a:p>
                  </a:txBody>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BUBBLE SORTING</a:t>
            </a:r>
            <a:endParaRPr lang="en-US" dirty="0"/>
          </a:p>
        </p:txBody>
      </p:sp>
      <p:pic>
        <p:nvPicPr>
          <p:cNvPr id="4" name="Content Placeholder 3"/>
          <p:cNvPicPr>
            <a:picLocks noGrp="1"/>
          </p:cNvPicPr>
          <p:nvPr>
            <p:ph idx="1"/>
          </p:nvPr>
        </p:nvPicPr>
        <p:blipFill>
          <a:blip r:embed="rId2" cstate="print"/>
          <a:srcRect/>
          <a:stretch>
            <a:fillRect/>
          </a:stretch>
        </p:blipFill>
        <p:spPr bwMode="auto">
          <a:xfrm>
            <a:off x="2362200" y="1219200"/>
            <a:ext cx="4952999"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1295399"/>
          </a:xfrm>
        </p:spPr>
        <p:txBody>
          <a:bodyPr>
            <a:normAutofit fontScale="90000"/>
          </a:bodyPr>
          <a:lstStyle/>
          <a:p>
            <a:pPr algn="ctr"/>
            <a:r>
              <a:rPr lang="en-US" sz="4000" dirty="0" smtClean="0"/>
              <a:t>32-Bit MIPS </a:t>
            </a:r>
            <a:br>
              <a:rPr lang="en-US" sz="4000" dirty="0" smtClean="0"/>
            </a:br>
            <a:r>
              <a:rPr lang="en-US" sz="4000" dirty="0" smtClean="0"/>
              <a:t>Elastic Synchronous Processor</a:t>
            </a:r>
            <a:endParaRPr lang="en-US" sz="4000" dirty="0"/>
          </a:p>
        </p:txBody>
      </p:sp>
      <p:pic>
        <p:nvPicPr>
          <p:cNvPr id="5" name="Picture 4" descr="MICROPR.jpg"/>
          <p:cNvPicPr>
            <a:picLocks noChangeAspect="1"/>
          </p:cNvPicPr>
          <p:nvPr/>
        </p:nvPicPr>
        <p:blipFill>
          <a:blip r:embed="rId2" cstate="print"/>
          <a:stretch>
            <a:fillRect/>
          </a:stretch>
        </p:blipFill>
        <p:spPr>
          <a:xfrm>
            <a:off x="2971800" y="2438400"/>
            <a:ext cx="3657600" cy="22860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LINEAR SEARCH</a:t>
            </a:r>
            <a:endParaRPr lang="en-US" dirty="0"/>
          </a:p>
        </p:txBody>
      </p:sp>
      <p:pic>
        <p:nvPicPr>
          <p:cNvPr id="4" name="Content Placeholder 3"/>
          <p:cNvPicPr>
            <a:picLocks noGrp="1"/>
          </p:cNvPicPr>
          <p:nvPr>
            <p:ph idx="1"/>
          </p:nvPr>
        </p:nvPicPr>
        <p:blipFill>
          <a:blip r:embed="rId2" cstate="print"/>
          <a:srcRect/>
          <a:stretch>
            <a:fillRect/>
          </a:stretch>
        </p:blipFill>
        <p:spPr bwMode="auto">
          <a:xfrm>
            <a:off x="1600201" y="1371600"/>
            <a:ext cx="60198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first phase of the project has been achieved successfully.</a:t>
            </a:r>
          </a:p>
          <a:p>
            <a:r>
              <a:rPr lang="en-US" dirty="0" smtClean="0"/>
              <a:t>This second phase will be resumed starting from Spring 2011.</a:t>
            </a:r>
          </a:p>
          <a:p>
            <a:r>
              <a:rPr lang="en-US" dirty="0" smtClean="0"/>
              <a:t>Some work is already being done for the second phase.(Elastic Controllers)</a:t>
            </a:r>
          </a:p>
          <a:p>
            <a:pPr>
              <a:buNone/>
            </a:pPr>
            <a:endParaRPr lang="en-US" dirty="0" smtClean="0"/>
          </a:p>
        </p:txBody>
      </p:sp>
      <p:sp>
        <p:nvSpPr>
          <p:cNvPr id="3" name="Title 2"/>
          <p:cNvSpPr>
            <a:spLocks noGrp="1"/>
          </p:cNvSpPr>
          <p:nvPr>
            <p:ph type="title"/>
          </p:nvPr>
        </p:nvSpPr>
        <p:spPr/>
        <p:txBody>
          <a:bodyPr/>
          <a:lstStyle/>
          <a:p>
            <a:pPr algn="ctr"/>
            <a:r>
              <a:rPr lang="en-US" u="sng" dirty="0" smtClean="0">
                <a:effectLst/>
              </a:rPr>
              <a:t>PROJECT STATUS</a:t>
            </a:r>
            <a:endParaRPr lang="en-US" u="sng" dirty="0">
              <a:effectLst/>
            </a:endParaRPr>
          </a:p>
        </p:txBody>
      </p:sp>
      <p:pic>
        <p:nvPicPr>
          <p:cNvPr id="5" name="Picture 4" descr="status.jpg"/>
          <p:cNvPicPr>
            <a:picLocks noChangeAspect="1"/>
          </p:cNvPicPr>
          <p:nvPr/>
        </p:nvPicPr>
        <p:blipFill>
          <a:blip r:embed="rId2" cstate="print"/>
          <a:stretch>
            <a:fillRect/>
          </a:stretch>
        </p:blipFill>
        <p:spPr>
          <a:xfrm>
            <a:off x="3886200" y="4495800"/>
            <a:ext cx="5029200" cy="23622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838200" y="838199"/>
          <a:ext cx="7620000" cy="4348157"/>
        </p:xfrm>
        <a:graphic>
          <a:graphicData uri="http://schemas.openxmlformats.org/drawingml/2006/table">
            <a:tbl>
              <a:tblPr/>
              <a:tblGrid>
                <a:gridCol w="477444"/>
                <a:gridCol w="1594662"/>
                <a:gridCol w="1881127"/>
                <a:gridCol w="2148497"/>
                <a:gridCol w="1518270"/>
              </a:tblGrid>
              <a:tr h="338161">
                <a:tc gridSpan="5">
                  <a:txBody>
                    <a:bodyPr/>
                    <a:lstStyle/>
                    <a:p>
                      <a:pPr algn="r" fontAlgn="b"/>
                      <a:endParaRPr lang="en-US" sz="1300" b="1" i="0" u="none" strike="noStrike" dirty="0">
                        <a:solidFill>
                          <a:srgbClr val="000000"/>
                        </a:solidFill>
                        <a:latin typeface="Calibri"/>
                      </a:endParaRPr>
                    </a:p>
                  </a:txBody>
                  <a:tcPr marL="7633" marR="7633" marT="7633"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8157">
                <a:tc>
                  <a:txBody>
                    <a:bodyPr/>
                    <a:lstStyle/>
                    <a:p>
                      <a:pPr algn="ctr" fontAlgn="b"/>
                      <a:r>
                        <a:rPr lang="en-US" sz="1100" b="1" i="0" u="none" strike="noStrike" dirty="0">
                          <a:solidFill>
                            <a:srgbClr val="000000"/>
                          </a:solidFill>
                          <a:latin typeface="Calibri"/>
                        </a:rPr>
                        <a:t>SL.NO</a:t>
                      </a:r>
                    </a:p>
                  </a:txBody>
                  <a:tcPr marL="7633" marR="7633" marT="7633" marB="0" anchor="b">
                    <a:lnL>
                      <a:noFill/>
                    </a:lnL>
                    <a:lnR w="6350" cap="flat" cmpd="sng" algn="ctr">
                      <a:solidFill>
                        <a:srgbClr val="000000"/>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chemeClr val="bg2">
                        <a:lumMod val="75000"/>
                      </a:schemeClr>
                    </a:solidFill>
                  </a:tcPr>
                </a:tc>
                <a:tc gridSpan="2">
                  <a:txBody>
                    <a:bodyPr/>
                    <a:lstStyle/>
                    <a:p>
                      <a:pPr algn="l" fontAlgn="b"/>
                      <a:r>
                        <a:rPr lang="en-US" sz="1100" b="1" i="0" u="none" strike="noStrike" dirty="0">
                          <a:solidFill>
                            <a:srgbClr val="000000"/>
                          </a:solidFill>
                          <a:latin typeface="Calibri"/>
                        </a:rPr>
                        <a:t> </a:t>
                      </a:r>
                    </a:p>
                    <a:p>
                      <a:pPr algn="ctr" fontAlgn="b"/>
                      <a:r>
                        <a:rPr lang="en-US" sz="1100" b="1" i="0" u="none" strike="noStrike" dirty="0" smtClean="0">
                          <a:solidFill>
                            <a:srgbClr val="000000"/>
                          </a:solidFill>
                          <a:latin typeface="Calibri"/>
                        </a:rPr>
                        <a:t> TASKS</a:t>
                      </a:r>
                      <a:endParaRPr lang="en-US" sz="1100" b="1" i="0" u="none" strike="noStrike" dirty="0">
                        <a:solidFill>
                          <a:srgbClr val="000000"/>
                        </a:solidFill>
                        <a:latin typeface="Calibri"/>
                      </a:endParaRPr>
                    </a:p>
                  </a:txBody>
                  <a:tcPr marL="7633" marR="7633" marT="76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75000"/>
                      </a:schemeClr>
                    </a:solidFill>
                  </a:tcPr>
                </a:tc>
                <a:tc hMerge="1">
                  <a:txBody>
                    <a:bodyPr/>
                    <a:lstStyle/>
                    <a:p>
                      <a:pPr algn="l" fontAlgn="b"/>
                      <a:endParaRPr lang="en-US" sz="1100" b="1"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fontAlgn="b"/>
                      <a:r>
                        <a:rPr lang="en-US" sz="1100" b="1" i="0" u="none" strike="noStrike" dirty="0">
                          <a:solidFill>
                            <a:srgbClr val="000000"/>
                          </a:solidFill>
                          <a:latin typeface="Calibri"/>
                        </a:rPr>
                        <a:t>DURATION ( weeks)</a:t>
                      </a:r>
                    </a:p>
                  </a:txBody>
                  <a:tcPr marL="7633" marR="7633" marT="7633" marB="0" anchor="b">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chemeClr val="bg2">
                        <a:lumMod val="75000"/>
                      </a:schemeClr>
                    </a:solidFill>
                  </a:tcPr>
                </a:tc>
                <a:tc>
                  <a:txBody>
                    <a:bodyPr/>
                    <a:lstStyle/>
                    <a:p>
                      <a:pPr algn="ctr" fontAlgn="b"/>
                      <a:r>
                        <a:rPr lang="en-US" sz="1100" b="1" i="0" u="none" strike="noStrike" dirty="0">
                          <a:solidFill>
                            <a:srgbClr val="000000"/>
                          </a:solidFill>
                          <a:latin typeface="Calibri"/>
                        </a:rPr>
                        <a:t>Person Responsible</a:t>
                      </a:r>
                    </a:p>
                  </a:txBody>
                  <a:tcPr marL="7633" marR="7633" marT="7633"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chemeClr val="bg2">
                        <a:lumMod val="75000"/>
                      </a:schemeClr>
                    </a:solidFill>
                  </a:tcPr>
                </a:tc>
              </a:tr>
              <a:tr h="249563">
                <a:tc>
                  <a:txBody>
                    <a:bodyPr/>
                    <a:lstStyle/>
                    <a:p>
                      <a:pPr algn="ctr" fontAlgn="b"/>
                      <a:r>
                        <a:rPr lang="en-US" sz="900" b="0" i="0" u="none" strike="noStrike" dirty="0">
                          <a:solidFill>
                            <a:srgbClr val="000000"/>
                          </a:solidFill>
                          <a:latin typeface="Calibri"/>
                        </a:rPr>
                        <a:t>1</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gridSpan="2">
                  <a:txBody>
                    <a:bodyPr/>
                    <a:lstStyle/>
                    <a:p>
                      <a:pPr algn="ctr" fontAlgn="t"/>
                      <a:r>
                        <a:rPr lang="en-US" sz="1200" b="0" i="0" u="none" strike="noStrike" dirty="0">
                          <a:solidFill>
                            <a:srgbClr val="000000"/>
                          </a:solidFill>
                          <a:latin typeface="Calibri"/>
                        </a:rPr>
                        <a:t>First Group Meeting</a:t>
                      </a:r>
                    </a:p>
                  </a:txBody>
                  <a:tcPr marL="7633" marR="7633" marT="7633"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hMerge="1">
                  <a:txBody>
                    <a:bodyPr/>
                    <a:lstStyle/>
                    <a:p>
                      <a:pPr algn="l" fontAlgn="t"/>
                      <a:endParaRPr lang="en-US" sz="1200" b="0" i="0" u="none" strike="noStrike" dirty="0">
                        <a:solidFill>
                          <a:srgbClr val="000000"/>
                        </a:solidFill>
                        <a:latin typeface="Calibri"/>
                      </a:endParaRPr>
                    </a:p>
                  </a:txBody>
                  <a:tcPr marL="7633" marR="7633" marT="7633"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dirty="0">
                          <a:solidFill>
                            <a:srgbClr val="000000"/>
                          </a:solidFill>
                          <a:latin typeface="Calibri"/>
                        </a:rPr>
                        <a:t>2</a:t>
                      </a:r>
                    </a:p>
                  </a:txBody>
                  <a:tcPr marL="7633" marR="7633" marT="7633"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All</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dirty="0">
                          <a:solidFill>
                            <a:srgbClr val="000000"/>
                          </a:solidFill>
                          <a:latin typeface="Calibri"/>
                        </a:rPr>
                        <a:t>2</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gridSpan="2">
                  <a:txBody>
                    <a:bodyPr/>
                    <a:lstStyle/>
                    <a:p>
                      <a:pPr algn="ctr" fontAlgn="b"/>
                      <a:r>
                        <a:rPr lang="en-US" sz="1200" b="0" i="0" u="none" strike="noStrike" dirty="0">
                          <a:solidFill>
                            <a:srgbClr val="000000"/>
                          </a:solidFill>
                          <a:latin typeface="Calibri"/>
                        </a:rPr>
                        <a:t>Requirements Capture</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hMerge="1">
                  <a:txBody>
                    <a:bodyPr/>
                    <a:lstStyle/>
                    <a:p>
                      <a:pPr algn="l" fontAlgn="b"/>
                      <a:endParaRPr lang="en-US" sz="1200" b="0"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3</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All</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460945">
                <a:tc>
                  <a:txBody>
                    <a:bodyPr/>
                    <a:lstStyle/>
                    <a:p>
                      <a:pPr algn="ctr" fontAlgn="b"/>
                      <a:r>
                        <a:rPr lang="en-US" sz="900" b="0" i="0" u="none" strike="noStrike">
                          <a:solidFill>
                            <a:srgbClr val="000000"/>
                          </a:solidFill>
                          <a:latin typeface="Calibri"/>
                        </a:rPr>
                        <a:t>3</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Adder &amp; </a:t>
                      </a:r>
                      <a:r>
                        <a:rPr lang="en-US" sz="1200" b="0" i="0" u="none" strike="noStrike" dirty="0" smtClean="0">
                          <a:solidFill>
                            <a:srgbClr val="000000"/>
                          </a:solidFill>
                          <a:latin typeface="Calibri"/>
                        </a:rPr>
                        <a:t>Subs tractor</a:t>
                      </a:r>
                      <a:endParaRPr lang="en-US" sz="1200" b="0"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ALU instruction program for </a:t>
                      </a:r>
                      <a:r>
                        <a:rPr lang="en-US" sz="1200" b="0" i="0" u="none" strike="noStrike" dirty="0" smtClean="0">
                          <a:solidFill>
                            <a:srgbClr val="000000"/>
                          </a:solidFill>
                          <a:latin typeface="Calibri"/>
                        </a:rPr>
                        <a:t>MIPS in Asm</a:t>
                      </a:r>
                      <a:endParaRPr lang="en-US" sz="1200" b="0"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4</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460945">
                <a:tc>
                  <a:txBody>
                    <a:bodyPr/>
                    <a:lstStyle/>
                    <a:p>
                      <a:pPr algn="ctr" fontAlgn="b"/>
                      <a:r>
                        <a:rPr lang="en-US" sz="900" b="0" i="0" u="none" strike="noStrike">
                          <a:solidFill>
                            <a:srgbClr val="000000"/>
                          </a:solidFill>
                          <a:latin typeface="Calibri"/>
                        </a:rPr>
                        <a:t>4</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ALU (Operations+ Unit)</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lvl="0" algn="l" fontAlgn="b"/>
                      <a:r>
                        <a:rPr lang="en-US" sz="1200" b="0" i="0" u="none" strike="noStrike" dirty="0">
                          <a:solidFill>
                            <a:srgbClr val="000000"/>
                          </a:solidFill>
                          <a:latin typeface="Calibri"/>
                        </a:rPr>
                        <a:t>Encode programs in machine code      </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smtClean="0">
                          <a:solidFill>
                            <a:srgbClr val="000000"/>
                          </a:solidFill>
                          <a:latin typeface="Calibri"/>
                        </a:rPr>
                        <a:t> </a:t>
                      </a:r>
                      <a:r>
                        <a:rPr lang="en-US" sz="1200" b="0" i="0" u="none" strike="noStrike" dirty="0">
                          <a:solidFill>
                            <a:srgbClr val="000000"/>
                          </a:solidFill>
                          <a:latin typeface="Calibri"/>
                        </a:rPr>
                        <a:t>4,5</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5</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Implement Pipeline</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 </a:t>
                      </a:r>
                      <a:r>
                        <a:rPr lang="en-US" sz="1200" b="0" i="0" u="none" strike="noStrike" dirty="0" smtClean="0">
                          <a:solidFill>
                            <a:srgbClr val="000000"/>
                          </a:solidFill>
                          <a:latin typeface="Calibri"/>
                        </a:rPr>
                        <a:t>Algorithm </a:t>
                      </a:r>
                      <a:r>
                        <a:rPr lang="en-US" sz="1200" b="0" i="0" u="none" strike="noStrike" dirty="0">
                          <a:solidFill>
                            <a:srgbClr val="000000"/>
                          </a:solidFill>
                          <a:latin typeface="Calibri"/>
                        </a:rPr>
                        <a:t>for Linear Search</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5,6</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6</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Decoding Logic</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smtClean="0">
                          <a:solidFill>
                            <a:srgbClr val="000000"/>
                          </a:solidFill>
                          <a:latin typeface="Calibri"/>
                        </a:rPr>
                        <a:t>Algorithm </a:t>
                      </a:r>
                      <a:r>
                        <a:rPr lang="en-US" sz="1200" b="0" i="0" u="none" strike="noStrike" dirty="0">
                          <a:solidFill>
                            <a:srgbClr val="000000"/>
                          </a:solidFill>
                          <a:latin typeface="Calibri"/>
                        </a:rPr>
                        <a:t>for </a:t>
                      </a:r>
                      <a:r>
                        <a:rPr lang="en-US" sz="1200" b="0" i="0" u="none" strike="noStrike" dirty="0" smtClean="0">
                          <a:solidFill>
                            <a:srgbClr val="000000"/>
                          </a:solidFill>
                          <a:latin typeface="Calibri"/>
                        </a:rPr>
                        <a:t>Sorting</a:t>
                      </a:r>
                      <a:endParaRPr lang="en-US" sz="1200" b="0"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6,7</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7</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Program Counter Logic</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Asm for Linear search</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6,8</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8</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ALU Instructions</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Asm for linear sorting</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7-9,9</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9</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Load Instructions</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Encoding Linear Search</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9-11,10</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10</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Store Instructions</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Encode Sorting </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11</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11</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Branch Instructions, EC</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Test Sorting</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12-14,12</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12</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FPGA test</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l" fontAlgn="b"/>
                      <a:r>
                        <a:rPr lang="en-US" sz="1200" b="0" i="0" u="none" strike="noStrike" dirty="0">
                          <a:solidFill>
                            <a:srgbClr val="000000"/>
                          </a:solidFill>
                          <a:latin typeface="Calibri"/>
                        </a:rPr>
                        <a:t>Test Binary search </a:t>
                      </a:r>
                      <a:r>
                        <a:rPr lang="en-US" sz="1200" b="0" i="0" u="none" strike="noStrike" dirty="0" smtClean="0">
                          <a:solidFill>
                            <a:srgbClr val="000000"/>
                          </a:solidFill>
                          <a:latin typeface="Calibri"/>
                        </a:rPr>
                        <a:t>Program</a:t>
                      </a:r>
                      <a:endParaRPr lang="en-US" sz="1200" b="0"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15,13-15</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Rid-</a:t>
                      </a:r>
                      <a:r>
                        <a:rPr lang="en-US" sz="1200" b="0" i="0" u="none" strike="noStrike" dirty="0" err="1">
                          <a:solidFill>
                            <a:srgbClr val="000000"/>
                          </a:solidFill>
                          <a:latin typeface="Calibri"/>
                        </a:rPr>
                        <a:t>Vid</a:t>
                      </a:r>
                      <a:r>
                        <a:rPr lang="en-US" sz="1200" b="0" i="0" u="none" strike="noStrike" dirty="0">
                          <a:solidFill>
                            <a:srgbClr val="000000"/>
                          </a:solidFill>
                          <a:latin typeface="Calibri"/>
                        </a:rPr>
                        <a:t>, Bhaskar</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r h="249563">
                <a:tc>
                  <a:txBody>
                    <a:bodyPr/>
                    <a:lstStyle/>
                    <a:p>
                      <a:pPr algn="ctr" fontAlgn="b"/>
                      <a:r>
                        <a:rPr lang="en-US" sz="900" b="0" i="0" u="none" strike="noStrike">
                          <a:solidFill>
                            <a:srgbClr val="000000"/>
                          </a:solidFill>
                          <a:latin typeface="Calibri"/>
                        </a:rPr>
                        <a:t>13</a:t>
                      </a:r>
                    </a:p>
                  </a:txBody>
                  <a:tcPr marL="7633" marR="7633" marT="7633"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gridSpan="2">
                  <a:txBody>
                    <a:bodyPr/>
                    <a:lstStyle/>
                    <a:p>
                      <a:pPr algn="l" fontAlgn="b"/>
                      <a:r>
                        <a:rPr lang="en-US" sz="1200" b="0" i="0" u="none" strike="noStrike" dirty="0">
                          <a:solidFill>
                            <a:srgbClr val="000000"/>
                          </a:solidFill>
                          <a:latin typeface="Calibri"/>
                        </a:rPr>
                        <a:t>Presentation + Demo</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hMerge="1">
                  <a:txBody>
                    <a:bodyPr/>
                    <a:lstStyle/>
                    <a:p>
                      <a:pPr algn="l" fontAlgn="b"/>
                      <a:endParaRPr lang="en-US" sz="900" b="0" i="0" u="none" strike="noStrike" dirty="0">
                        <a:solidFill>
                          <a:srgbClr val="000000"/>
                        </a:solidFill>
                        <a:latin typeface="Calibri"/>
                      </a:endParaRP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16</a:t>
                      </a:r>
                    </a:p>
                  </a:txBody>
                  <a:tcPr marL="7633" marR="7633" marT="7633"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ctr" fontAlgn="b"/>
                      <a:r>
                        <a:rPr lang="en-US" sz="1200" b="0" i="0" u="none" strike="noStrike" dirty="0">
                          <a:solidFill>
                            <a:srgbClr val="000000"/>
                          </a:solidFill>
                          <a:latin typeface="Calibri"/>
                        </a:rPr>
                        <a:t>All</a:t>
                      </a:r>
                    </a:p>
                  </a:txBody>
                  <a:tcPr marL="7633" marR="7633" marT="7633"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lumMod val="20000"/>
                        <a:lumOff val="80000"/>
                      </a:schemeClr>
                    </a:solidFill>
                  </a:tcPr>
                </a:tc>
              </a:tr>
            </a:tbl>
          </a:graphicData>
        </a:graphic>
      </p:graphicFrame>
      <p:sp>
        <p:nvSpPr>
          <p:cNvPr id="8" name="TextBox 7"/>
          <p:cNvSpPr txBox="1"/>
          <p:nvPr/>
        </p:nvSpPr>
        <p:spPr>
          <a:xfrm>
            <a:off x="1752600" y="381000"/>
            <a:ext cx="5181600" cy="461665"/>
          </a:xfrm>
          <a:prstGeom prst="rect">
            <a:avLst/>
          </a:prstGeom>
          <a:noFill/>
        </p:spPr>
        <p:txBody>
          <a:bodyPr wrap="square" rtlCol="0">
            <a:spAutoFit/>
          </a:bodyPr>
          <a:lstStyle/>
          <a:p>
            <a:pPr algn="ctr"/>
            <a:r>
              <a:rPr lang="en-US" sz="2400" b="1" dirty="0" smtClean="0">
                <a:latin typeface="Times New Roman" pitchFamily="18" charset="0"/>
                <a:cs typeface="Times New Roman" pitchFamily="18" charset="0"/>
              </a:rPr>
              <a:t>UPDATED TIMELINE</a:t>
            </a:r>
            <a:endParaRPr lang="en-US"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u="sng" dirty="0" smtClean="0">
                <a:latin typeface="Times New Roman" pitchFamily="18" charset="0"/>
                <a:cs typeface="Times New Roman" pitchFamily="18" charset="0"/>
              </a:rPr>
              <a:t>BUDGET</a:t>
            </a:r>
            <a:endParaRPr lang="en-US" u="sng" dirty="0">
              <a:latin typeface="Times New Roman" pitchFamily="18" charset="0"/>
              <a:cs typeface="Times New Roman" pitchFamily="18" charset="0"/>
            </a:endParaRPr>
          </a:p>
        </p:txBody>
      </p:sp>
      <p:pic>
        <p:nvPicPr>
          <p:cNvPr id="5" name="Picture 4" descr="budget.gif"/>
          <p:cNvPicPr>
            <a:picLocks noChangeAspect="1"/>
          </p:cNvPicPr>
          <p:nvPr/>
        </p:nvPicPr>
        <p:blipFill>
          <a:blip r:embed="rId2" cstate="print"/>
          <a:stretch>
            <a:fillRect/>
          </a:stretch>
        </p:blipFill>
        <p:spPr>
          <a:xfrm>
            <a:off x="3657600" y="3886200"/>
            <a:ext cx="1934946" cy="2527086"/>
          </a:xfrm>
          <a:prstGeom prst="rect">
            <a:avLst/>
          </a:prstGeom>
        </p:spPr>
      </p:pic>
      <p:graphicFrame>
        <p:nvGraphicFramePr>
          <p:cNvPr id="6" name="Table 5"/>
          <p:cNvGraphicFramePr>
            <a:graphicFrameLocks noGrp="1"/>
          </p:cNvGraphicFramePr>
          <p:nvPr/>
        </p:nvGraphicFramePr>
        <p:xfrm>
          <a:off x="381000" y="1447800"/>
          <a:ext cx="8077200" cy="2011680"/>
        </p:xfrm>
        <a:graphic>
          <a:graphicData uri="http://schemas.openxmlformats.org/drawingml/2006/table">
            <a:tbl>
              <a:tblPr firstRow="1" bandRow="1">
                <a:tableStyleId>{5C22544A-7EE6-4342-B048-85BDC9FD1C3A}</a:tableStyleId>
              </a:tblPr>
              <a:tblGrid>
                <a:gridCol w="2692400"/>
                <a:gridCol w="2692400"/>
                <a:gridCol w="2692400"/>
              </a:tblGrid>
              <a:tr h="202649">
                <a:tc>
                  <a:txBody>
                    <a:bodyPr/>
                    <a:lstStyle/>
                    <a:p>
                      <a:pPr algn="ctr"/>
                      <a:r>
                        <a:rPr lang="en-US" dirty="0" smtClean="0"/>
                        <a:t>ITEM</a:t>
                      </a:r>
                      <a:endParaRPr lang="en-US" dirty="0"/>
                    </a:p>
                  </a:txBody>
                  <a:tcPr/>
                </a:tc>
                <a:tc>
                  <a:txBody>
                    <a:bodyPr/>
                    <a:lstStyle/>
                    <a:p>
                      <a:pPr algn="ctr"/>
                      <a:r>
                        <a:rPr lang="en-US" dirty="0" smtClean="0"/>
                        <a:t>DISCRIPTION</a:t>
                      </a:r>
                      <a:endParaRPr lang="en-US" dirty="0"/>
                    </a:p>
                  </a:txBody>
                  <a:tcPr/>
                </a:tc>
                <a:tc>
                  <a:txBody>
                    <a:bodyPr/>
                    <a:lstStyle/>
                    <a:p>
                      <a:pPr algn="ctr"/>
                      <a:r>
                        <a:rPr lang="en-US" dirty="0" smtClean="0"/>
                        <a:t>AMOUNT($)</a:t>
                      </a:r>
                      <a:endParaRPr lang="en-US" dirty="0"/>
                    </a:p>
                  </a:txBody>
                  <a:tcPr/>
                </a:tc>
              </a:tr>
              <a:tr h="499683">
                <a:tc>
                  <a:txBody>
                    <a:bodyPr/>
                    <a:lstStyle/>
                    <a:p>
                      <a:pPr algn="ctr"/>
                      <a:r>
                        <a:rPr lang="en-US" dirty="0" smtClean="0"/>
                        <a:t>BOOK</a:t>
                      </a:r>
                      <a:endParaRPr lang="en-US" dirty="0"/>
                    </a:p>
                  </a:txBody>
                  <a:tcPr/>
                </a:tc>
                <a:tc>
                  <a:txBody>
                    <a:bodyPr/>
                    <a:lstStyle/>
                    <a:p>
                      <a:pPr algn="ctr"/>
                      <a:r>
                        <a:rPr lang="en-US" dirty="0" smtClean="0"/>
                        <a:t>“COMPUTER ORGNIZATION AND DESIGN”</a:t>
                      </a:r>
                      <a:endParaRPr lang="en-US" dirty="0"/>
                    </a:p>
                  </a:txBody>
                  <a:tcPr/>
                </a:tc>
                <a:tc>
                  <a:txBody>
                    <a:bodyPr/>
                    <a:lstStyle/>
                    <a:p>
                      <a:pPr algn="ctr"/>
                      <a:r>
                        <a:rPr lang="en-US" dirty="0" smtClean="0"/>
                        <a:t>50.00</a:t>
                      </a:r>
                      <a:endParaRPr lang="en-US" dirty="0"/>
                    </a:p>
                  </a:txBody>
                  <a:tcPr/>
                </a:tc>
              </a:tr>
              <a:tr h="202649">
                <a:tc>
                  <a:txBody>
                    <a:bodyPr/>
                    <a:lstStyle/>
                    <a:p>
                      <a:pPr algn="ctr"/>
                      <a:endParaRPr lang="en-US" dirty="0"/>
                    </a:p>
                  </a:txBody>
                  <a:tcPr/>
                </a:tc>
                <a:tc>
                  <a:txBody>
                    <a:bodyPr/>
                    <a:lstStyle/>
                    <a:p>
                      <a:pPr algn="ctr"/>
                      <a:r>
                        <a:rPr lang="en-US" dirty="0" smtClean="0"/>
                        <a:t>TOTAL</a:t>
                      </a:r>
                      <a:endParaRPr lang="en-US" dirty="0"/>
                    </a:p>
                  </a:txBody>
                  <a:tcPr/>
                </a:tc>
                <a:tc>
                  <a:txBody>
                    <a:bodyPr/>
                    <a:lstStyle/>
                    <a:p>
                      <a:pPr algn="ctr"/>
                      <a:r>
                        <a:rPr lang="en-US" dirty="0" smtClean="0"/>
                        <a:t>50.00</a:t>
                      </a:r>
                      <a:endParaRPr lang="en-US" dirty="0"/>
                    </a:p>
                  </a:txBody>
                  <a:tcPr/>
                </a:tc>
              </a:tr>
              <a:tr h="349778">
                <a:tc>
                  <a:txBody>
                    <a:bodyPr/>
                    <a:lstStyle/>
                    <a:p>
                      <a:pPr algn="ctr"/>
                      <a:endParaRPr lang="en-US" dirty="0"/>
                    </a:p>
                  </a:txBody>
                  <a:tcPr/>
                </a:tc>
                <a:tc>
                  <a:txBody>
                    <a:bodyPr/>
                    <a:lstStyle/>
                    <a:p>
                      <a:pPr algn="ctr"/>
                      <a:r>
                        <a:rPr lang="en-US" dirty="0" smtClean="0"/>
                        <a:t>APPROVED BUDGET</a:t>
                      </a:r>
                      <a:endParaRPr lang="en-US" dirty="0"/>
                    </a:p>
                  </a:txBody>
                  <a:tcPr/>
                </a:tc>
                <a:tc>
                  <a:txBody>
                    <a:bodyPr/>
                    <a:lstStyle/>
                    <a:p>
                      <a:pPr algn="ctr"/>
                      <a:r>
                        <a:rPr lang="en-US" dirty="0" smtClean="0"/>
                        <a:t>50.00</a:t>
                      </a:r>
                      <a:endParaRPr lang="en-US" dirty="0"/>
                    </a:p>
                  </a:txBody>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buNone/>
            </a:pPr>
            <a:endParaRPr lang="en-US" dirty="0" smtClean="0"/>
          </a:p>
          <a:p>
            <a:pPr>
              <a:buFont typeface="Wingdings" pitchFamily="2" charset="2"/>
              <a:buChar char="v"/>
            </a:pPr>
            <a:r>
              <a:rPr lang="en-US" dirty="0" smtClean="0">
                <a:latin typeface="Times New Roman" pitchFamily="18" charset="0"/>
                <a:cs typeface="Times New Roman" pitchFamily="18" charset="0"/>
              </a:rPr>
              <a:t>The Synchronous Latency Insensitive is an effective design which can resolve the timing issues.</a:t>
            </a:r>
          </a:p>
          <a:p>
            <a:pPr>
              <a:buFont typeface="Wingdings" pitchFamily="2" charset="2"/>
              <a:buChar char="v"/>
            </a:pPr>
            <a:r>
              <a:rPr lang="en-US" dirty="0" smtClean="0">
                <a:latin typeface="Times New Roman" pitchFamily="18" charset="0"/>
                <a:cs typeface="Times New Roman" pitchFamily="18" charset="0"/>
              </a:rPr>
              <a:t>The software segment holds a vital importance in the verification of the final design.</a:t>
            </a:r>
          </a:p>
          <a:p>
            <a:pPr>
              <a:buNone/>
            </a:pPr>
            <a:endParaRPr lang="en-US" dirty="0" smtClean="0">
              <a:latin typeface="Times New Roman" pitchFamily="18" charset="0"/>
              <a:cs typeface="Times New Roman" pitchFamily="18" charset="0"/>
            </a:endParaRPr>
          </a:p>
          <a:p>
            <a:pPr algn="ctr">
              <a:buNone/>
            </a:pPr>
            <a:r>
              <a:rPr lang="en-US" dirty="0" smtClean="0">
                <a:latin typeface="Times New Roman" pitchFamily="18" charset="0"/>
                <a:cs typeface="Times New Roman" pitchFamily="18" charset="0"/>
              </a:rPr>
              <a:t>So far we were able to accomplish our target and look towards the upcoming semester.</a:t>
            </a:r>
          </a:p>
          <a:p>
            <a:pPr>
              <a:buNone/>
            </a:pPr>
            <a:endParaRPr lang="en-US" dirty="0" smtClean="0">
              <a:latin typeface="Times New Roman" pitchFamily="18" charset="0"/>
              <a:cs typeface="Times New Roman" pitchFamily="18" charset="0"/>
            </a:endParaRPr>
          </a:p>
          <a:p>
            <a:pPr>
              <a:buNone/>
            </a:pPr>
            <a:endParaRPr lang="en-US" dirty="0" smtClean="0"/>
          </a:p>
          <a:p>
            <a:pPr>
              <a:buNone/>
            </a:pPr>
            <a:endParaRPr lang="en-US" dirty="0" smtClean="0"/>
          </a:p>
          <a:p>
            <a:pPr>
              <a:buNone/>
            </a:pPr>
            <a:endParaRPr lang="en-US" dirty="0" smtClean="0"/>
          </a:p>
          <a:p>
            <a:endParaRPr lang="en-US" dirty="0"/>
          </a:p>
        </p:txBody>
      </p:sp>
      <p:sp>
        <p:nvSpPr>
          <p:cNvPr id="3" name="Title 2"/>
          <p:cNvSpPr>
            <a:spLocks noGrp="1"/>
          </p:cNvSpPr>
          <p:nvPr>
            <p:ph type="title"/>
          </p:nvPr>
        </p:nvSpPr>
        <p:spPr/>
        <p:txBody>
          <a:bodyPr/>
          <a:lstStyle/>
          <a:p>
            <a:pPr algn="ctr"/>
            <a:r>
              <a:rPr lang="en-US" u="sng" dirty="0" smtClean="0">
                <a:effectLst/>
              </a:rPr>
              <a:t>SUMMARY</a:t>
            </a:r>
            <a:endParaRPr lang="en-US" u="sng" dirty="0">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ragarwal\Desktop\ward_hist_fig2.jpg"/>
          <p:cNvPicPr>
            <a:picLocks noChangeAspect="1" noChangeArrowheads="1"/>
          </p:cNvPicPr>
          <p:nvPr/>
        </p:nvPicPr>
        <p:blipFill>
          <a:blip r:embed="rId2" cstate="print"/>
          <a:srcRect/>
          <a:stretch>
            <a:fillRect/>
          </a:stretch>
        </p:blipFill>
        <p:spPr bwMode="auto">
          <a:xfrm>
            <a:off x="7156174" y="4876800"/>
            <a:ext cx="1987826" cy="1981200"/>
          </a:xfrm>
          <a:prstGeom prst="rect">
            <a:avLst/>
          </a:prstGeom>
          <a:noFill/>
        </p:spPr>
      </p:pic>
      <p:sp>
        <p:nvSpPr>
          <p:cNvPr id="3" name="Title 2"/>
          <p:cNvSpPr>
            <a:spLocks noGrp="1"/>
          </p:cNvSpPr>
          <p:nvPr>
            <p:ph type="title"/>
          </p:nvPr>
        </p:nvSpPr>
        <p:spPr>
          <a:xfrm>
            <a:off x="457200" y="609600"/>
            <a:ext cx="8229600" cy="5638800"/>
          </a:xfrm>
        </p:spPr>
        <p:txBody>
          <a:bodyPr anchor="t">
            <a:normAutofit/>
          </a:bodyPr>
          <a:lstStyle/>
          <a:p>
            <a:pPr algn="ctr">
              <a:lnSpc>
                <a:spcPct val="150000"/>
              </a:lnSpc>
            </a:pPr>
            <a:r>
              <a:rPr lang="en-US" sz="3200" u="sng" dirty="0" smtClean="0">
                <a:effectLst/>
                <a:latin typeface="Times New Roman" pitchFamily="18" charset="0"/>
                <a:cs typeface="Times New Roman" pitchFamily="18" charset="0"/>
              </a:rPr>
              <a:t>INTRODUCTION</a:t>
            </a:r>
            <a:r>
              <a:rPr lang="en-US" sz="2400" dirty="0" smtClean="0"/>
              <a:t/>
            </a:r>
            <a:br>
              <a:rPr lang="en-US" sz="2400" dirty="0" smtClean="0"/>
            </a:br>
            <a:r>
              <a:rPr lang="en-US" sz="2400" b="0" dirty="0" smtClean="0">
                <a:effectLst/>
                <a:latin typeface="Times New Roman" pitchFamily="18" charset="0"/>
                <a:cs typeface="Times New Roman" pitchFamily="18" charset="0"/>
              </a:rPr>
              <a:t>In this project we would implement a synchronous processor, which is latency insensitive by design. Many research is happening in the industry on this topic, since the timing issues get more harder to solve with wire delays becoming an significant factor. In current method wire delays cannot be determined until final layout, which is a significant draw back in the synchronous design phase</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descr="ALU_full_adder.gif"/>
          <p:cNvPicPr>
            <a:picLocks noGrp="1" noChangeAspect="1"/>
          </p:cNvPicPr>
          <p:nvPr>
            <p:ph idx="1"/>
          </p:nvPr>
        </p:nvPicPr>
        <p:blipFill>
          <a:blip r:embed="rId2" cstate="print"/>
          <a:stretch>
            <a:fillRect/>
          </a:stretch>
        </p:blipFill>
        <p:spPr>
          <a:xfrm>
            <a:off x="838200" y="1676400"/>
            <a:ext cx="7010400" cy="2867955"/>
          </a:xfrm>
        </p:spPr>
      </p:pic>
      <p:sp>
        <p:nvSpPr>
          <p:cNvPr id="3" name="Title 2"/>
          <p:cNvSpPr>
            <a:spLocks noGrp="1"/>
          </p:cNvSpPr>
          <p:nvPr>
            <p:ph type="title"/>
          </p:nvPr>
        </p:nvSpPr>
        <p:spPr>
          <a:ln w="57150">
            <a:noFill/>
          </a:ln>
        </p:spPr>
        <p:txBody>
          <a:bodyPr/>
          <a:lstStyle/>
          <a:p>
            <a:pPr algn="ctr"/>
            <a:r>
              <a:rPr lang="en-US" dirty="0" smtClean="0"/>
              <a:t>LATENCY</a:t>
            </a:r>
            <a:endParaRPr lang="en-US" dirty="0"/>
          </a:p>
        </p:txBody>
      </p:sp>
      <p:cxnSp>
        <p:nvCxnSpPr>
          <p:cNvPr id="45" name="Straight Connector 44"/>
          <p:cNvCxnSpPr/>
          <p:nvPr/>
        </p:nvCxnSpPr>
        <p:spPr>
          <a:xfrm>
            <a:off x="1371600" y="1981200"/>
            <a:ext cx="12192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Freeform 49"/>
          <p:cNvSpPr/>
          <p:nvPr/>
        </p:nvSpPr>
        <p:spPr>
          <a:xfrm>
            <a:off x="3493008" y="2075688"/>
            <a:ext cx="896112" cy="1353312"/>
          </a:xfrm>
          <a:custGeom>
            <a:avLst/>
            <a:gdLst>
              <a:gd name="connsiteX0" fmla="*/ 0 w 896112"/>
              <a:gd name="connsiteY0" fmla="*/ 0 h 1353312"/>
              <a:gd name="connsiteX1" fmla="*/ 265176 w 896112"/>
              <a:gd name="connsiteY1" fmla="*/ 9144 h 1353312"/>
              <a:gd name="connsiteX2" fmla="*/ 265176 w 896112"/>
              <a:gd name="connsiteY2" fmla="*/ 1353312 h 1353312"/>
              <a:gd name="connsiteX3" fmla="*/ 896112 w 896112"/>
              <a:gd name="connsiteY3" fmla="*/ 1344168 h 1353312"/>
            </a:gdLst>
            <a:ahLst/>
            <a:cxnLst>
              <a:cxn ang="0">
                <a:pos x="connsiteX0" y="connsiteY0"/>
              </a:cxn>
              <a:cxn ang="0">
                <a:pos x="connsiteX1" y="connsiteY1"/>
              </a:cxn>
              <a:cxn ang="0">
                <a:pos x="connsiteX2" y="connsiteY2"/>
              </a:cxn>
              <a:cxn ang="0">
                <a:pos x="connsiteX3" y="connsiteY3"/>
              </a:cxn>
            </a:cxnLst>
            <a:rect l="l" t="t" r="r" b="b"/>
            <a:pathLst>
              <a:path w="896112" h="1353312">
                <a:moveTo>
                  <a:pt x="0" y="0"/>
                </a:moveTo>
                <a:lnTo>
                  <a:pt x="265176" y="9144"/>
                </a:lnTo>
                <a:lnTo>
                  <a:pt x="265176" y="1353312"/>
                </a:lnTo>
                <a:lnTo>
                  <a:pt x="896112" y="1344168"/>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5330952" y="3310128"/>
            <a:ext cx="603504" cy="310896"/>
          </a:xfrm>
          <a:custGeom>
            <a:avLst/>
            <a:gdLst>
              <a:gd name="connsiteX0" fmla="*/ 0 w 603504"/>
              <a:gd name="connsiteY0" fmla="*/ 0 h 310896"/>
              <a:gd name="connsiteX1" fmla="*/ 246888 w 603504"/>
              <a:gd name="connsiteY1" fmla="*/ 0 h 310896"/>
              <a:gd name="connsiteX2" fmla="*/ 246888 w 603504"/>
              <a:gd name="connsiteY2" fmla="*/ 310896 h 310896"/>
              <a:gd name="connsiteX3" fmla="*/ 603504 w 603504"/>
              <a:gd name="connsiteY3" fmla="*/ 310896 h 310896"/>
            </a:gdLst>
            <a:ahLst/>
            <a:cxnLst>
              <a:cxn ang="0">
                <a:pos x="connsiteX0" y="connsiteY0"/>
              </a:cxn>
              <a:cxn ang="0">
                <a:pos x="connsiteX1" y="connsiteY1"/>
              </a:cxn>
              <a:cxn ang="0">
                <a:pos x="connsiteX2" y="connsiteY2"/>
              </a:cxn>
              <a:cxn ang="0">
                <a:pos x="connsiteX3" y="connsiteY3"/>
              </a:cxn>
            </a:cxnLst>
            <a:rect l="l" t="t" r="r" b="b"/>
            <a:pathLst>
              <a:path w="603504" h="310896">
                <a:moveTo>
                  <a:pt x="0" y="0"/>
                </a:moveTo>
                <a:lnTo>
                  <a:pt x="246888" y="0"/>
                </a:lnTo>
                <a:lnTo>
                  <a:pt x="246888" y="310896"/>
                </a:lnTo>
                <a:lnTo>
                  <a:pt x="603504" y="310896"/>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Freeform 61"/>
          <p:cNvSpPr/>
          <p:nvPr/>
        </p:nvSpPr>
        <p:spPr>
          <a:xfrm>
            <a:off x="1415143" y="2177143"/>
            <a:ext cx="2982686" cy="2068286"/>
          </a:xfrm>
          <a:custGeom>
            <a:avLst/>
            <a:gdLst>
              <a:gd name="connsiteX0" fmla="*/ 0 w 2982686"/>
              <a:gd name="connsiteY0" fmla="*/ 0 h 2068286"/>
              <a:gd name="connsiteX1" fmla="*/ 522514 w 2982686"/>
              <a:gd name="connsiteY1" fmla="*/ 0 h 2068286"/>
              <a:gd name="connsiteX2" fmla="*/ 522514 w 2982686"/>
              <a:gd name="connsiteY2" fmla="*/ 2068286 h 2068286"/>
              <a:gd name="connsiteX3" fmla="*/ 2982686 w 2982686"/>
              <a:gd name="connsiteY3" fmla="*/ 2057400 h 2068286"/>
              <a:gd name="connsiteX4" fmla="*/ 2982686 w 2982686"/>
              <a:gd name="connsiteY4" fmla="*/ 2057400 h 2068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2686" h="2068286">
                <a:moveTo>
                  <a:pt x="0" y="0"/>
                </a:moveTo>
                <a:lnTo>
                  <a:pt x="522514" y="0"/>
                </a:lnTo>
                <a:lnTo>
                  <a:pt x="522514" y="2068286"/>
                </a:lnTo>
                <a:lnTo>
                  <a:pt x="2982686" y="2057400"/>
                </a:lnTo>
                <a:lnTo>
                  <a:pt x="2982686" y="2057400"/>
                </a:lnTo>
              </a:path>
            </a:pathLst>
          </a:custGeom>
          <a:ln w="571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Freeform 62"/>
          <p:cNvSpPr/>
          <p:nvPr/>
        </p:nvSpPr>
        <p:spPr>
          <a:xfrm>
            <a:off x="5323114" y="3831771"/>
            <a:ext cx="620486" cy="304800"/>
          </a:xfrm>
          <a:custGeom>
            <a:avLst/>
            <a:gdLst>
              <a:gd name="connsiteX0" fmla="*/ 0 w 620486"/>
              <a:gd name="connsiteY0" fmla="*/ 304800 h 304800"/>
              <a:gd name="connsiteX1" fmla="*/ 261257 w 620486"/>
              <a:gd name="connsiteY1" fmla="*/ 304800 h 304800"/>
              <a:gd name="connsiteX2" fmla="*/ 250372 w 620486"/>
              <a:gd name="connsiteY2" fmla="*/ 0 h 304800"/>
              <a:gd name="connsiteX3" fmla="*/ 620486 w 620486"/>
              <a:gd name="connsiteY3" fmla="*/ 0 h 304800"/>
            </a:gdLst>
            <a:ahLst/>
            <a:cxnLst>
              <a:cxn ang="0">
                <a:pos x="connsiteX0" y="connsiteY0"/>
              </a:cxn>
              <a:cxn ang="0">
                <a:pos x="connsiteX1" y="connsiteY1"/>
              </a:cxn>
              <a:cxn ang="0">
                <a:pos x="connsiteX2" y="connsiteY2"/>
              </a:cxn>
              <a:cxn ang="0">
                <a:pos x="connsiteX3" y="connsiteY3"/>
              </a:cxn>
            </a:cxnLst>
            <a:rect l="l" t="t" r="r" b="b"/>
            <a:pathLst>
              <a:path w="620486" h="304800">
                <a:moveTo>
                  <a:pt x="0" y="304800"/>
                </a:moveTo>
                <a:lnTo>
                  <a:pt x="261257" y="304800"/>
                </a:lnTo>
                <a:lnTo>
                  <a:pt x="250372" y="0"/>
                </a:lnTo>
                <a:lnTo>
                  <a:pt x="620486" y="0"/>
                </a:lnTo>
              </a:path>
            </a:pathLst>
          </a:custGeom>
          <a:ln w="571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wipe(left)">
                                      <p:cBhvr>
                                        <p:cTn id="10" dur="1000"/>
                                        <p:tgtEl>
                                          <p:spTgt spid="6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1000"/>
                                        <p:tgtEl>
                                          <p:spTgt spid="5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wipe(left)">
                                      <p:cBhvr>
                                        <p:cTn id="18" dur="1000"/>
                                        <p:tgtEl>
                                          <p:spTgt spid="6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62" grpId="0" animBg="1"/>
      <p:bldP spid="6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p:cNvSpPr/>
          <p:nvPr/>
        </p:nvSpPr>
        <p:spPr>
          <a:xfrm>
            <a:off x="1219200" y="1752600"/>
            <a:ext cx="914400" cy="914400"/>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0" y="0"/>
                </a:moveTo>
                <a:lnTo>
                  <a:pt x="914400" y="0"/>
                </a:lnTo>
                <a:lnTo>
                  <a:pt x="914400" y="914400"/>
                </a:lnTo>
                <a:lnTo>
                  <a:pt x="0" y="914400"/>
                </a:lnTo>
                <a:lnTo>
                  <a:pt x="0" y="0"/>
                </a:lnTo>
                <a:close/>
              </a:path>
            </a:pathLst>
          </a:cu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ctangle 9"/>
          <p:cNvSpPr/>
          <p:nvPr/>
        </p:nvSpPr>
        <p:spPr>
          <a:xfrm>
            <a:off x="4724400" y="4495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ctangle 10"/>
          <p:cNvSpPr/>
          <p:nvPr/>
        </p:nvSpPr>
        <p:spPr>
          <a:xfrm>
            <a:off x="6477000" y="4495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Rectangle 28"/>
          <p:cNvSpPr/>
          <p:nvPr/>
        </p:nvSpPr>
        <p:spPr>
          <a:xfrm>
            <a:off x="2971800" y="17526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Rectangle 29"/>
          <p:cNvSpPr/>
          <p:nvPr/>
        </p:nvSpPr>
        <p:spPr>
          <a:xfrm>
            <a:off x="6477000" y="17526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Rectangle 30"/>
          <p:cNvSpPr/>
          <p:nvPr/>
        </p:nvSpPr>
        <p:spPr>
          <a:xfrm>
            <a:off x="4724400" y="17526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 name="Rectangle 35"/>
          <p:cNvSpPr/>
          <p:nvPr/>
        </p:nvSpPr>
        <p:spPr>
          <a:xfrm>
            <a:off x="1219200" y="31242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 name="Rectangle 36"/>
          <p:cNvSpPr/>
          <p:nvPr/>
        </p:nvSpPr>
        <p:spPr>
          <a:xfrm>
            <a:off x="2971800" y="4495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Rectangle 37"/>
          <p:cNvSpPr/>
          <p:nvPr/>
        </p:nvSpPr>
        <p:spPr>
          <a:xfrm>
            <a:off x="2971800" y="31242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 name="Rectangle 38"/>
          <p:cNvSpPr/>
          <p:nvPr/>
        </p:nvSpPr>
        <p:spPr>
          <a:xfrm>
            <a:off x="6477000" y="31242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 name="Rectangle 39"/>
          <p:cNvSpPr/>
          <p:nvPr/>
        </p:nvSpPr>
        <p:spPr>
          <a:xfrm>
            <a:off x="4724400" y="31242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 name="Rectangle 44"/>
          <p:cNvSpPr/>
          <p:nvPr/>
        </p:nvSpPr>
        <p:spPr>
          <a:xfrm>
            <a:off x="1219200" y="4495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Logic Gate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72" name="Straight Connector 71"/>
          <p:cNvCxnSpPr/>
          <p:nvPr/>
        </p:nvCxnSpPr>
        <p:spPr>
          <a:xfrm>
            <a:off x="2133600" y="2209800"/>
            <a:ext cx="381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2171700" y="2552700"/>
            <a:ext cx="6858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2514600" y="2895600"/>
            <a:ext cx="35052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5334000" y="3581400"/>
            <a:ext cx="1371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019800" y="4267200"/>
            <a:ext cx="914400" cy="0"/>
          </a:xfrm>
          <a:prstGeom prst="line">
            <a:avLst/>
          </a:prstGeom>
          <a:ln w="9525">
            <a:headEnd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endCxn id="11" idx="0"/>
          </p:cNvCxnSpPr>
          <p:nvPr/>
        </p:nvCxnSpPr>
        <p:spPr>
          <a:xfrm rot="5400000">
            <a:off x="6819900" y="4381500"/>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10" idx="3"/>
            <a:endCxn id="11" idx="1"/>
          </p:cNvCxnSpPr>
          <p:nvPr/>
        </p:nvCxnSpPr>
        <p:spPr>
          <a:xfrm>
            <a:off x="5638800" y="4953000"/>
            <a:ext cx="838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7" name="Title 96"/>
          <p:cNvSpPr>
            <a:spLocks noGrp="1"/>
          </p:cNvSpPr>
          <p:nvPr>
            <p:ph type="title"/>
          </p:nvPr>
        </p:nvSpPr>
        <p:spPr>
          <a:xfrm>
            <a:off x="457200" y="533400"/>
            <a:ext cx="8229600" cy="762000"/>
          </a:xfrm>
        </p:spPr>
        <p:txBody>
          <a:bodyPr>
            <a:normAutofit fontScale="90000"/>
          </a:bodyPr>
          <a:lstStyle/>
          <a:p>
            <a:r>
              <a:rPr lang="en-US" sz="3200" dirty="0" smtClean="0"/>
              <a:t>As the size of the transistor gets smaller…</a:t>
            </a:r>
            <a:br>
              <a:rPr lang="en-US" sz="3200" dirty="0" smtClean="0"/>
            </a:br>
            <a:r>
              <a:rPr lang="en-US" sz="3200" dirty="0" smtClean="0"/>
              <a:t>-</a:t>
            </a:r>
            <a:r>
              <a:rPr lang="en-US" sz="2700" dirty="0" smtClean="0"/>
              <a:t>Gate delay improves</a:t>
            </a:r>
            <a:br>
              <a:rPr lang="en-US" sz="2700" dirty="0" smtClean="0"/>
            </a:br>
            <a:r>
              <a:rPr lang="en-US" sz="2700" dirty="0" smtClean="0"/>
              <a:t>-Wire delay becomes too large to ignore</a:t>
            </a:r>
            <a:endParaRPr lang="en-US" sz="27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wipe(left)">
                                      <p:cBhvr>
                                        <p:cTn id="10" dur="1000"/>
                                        <p:tgtEl>
                                          <p:spTgt spid="72"/>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wipe(up)">
                                      <p:cBhvr>
                                        <p:cTn id="14" dur="1000"/>
                                        <p:tgtEl>
                                          <p:spTgt spid="80"/>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83"/>
                                        </p:tgtEl>
                                        <p:attrNameLst>
                                          <p:attrName>style.visibility</p:attrName>
                                        </p:attrNameLst>
                                      </p:cBhvr>
                                      <p:to>
                                        <p:strVal val="visible"/>
                                      </p:to>
                                    </p:set>
                                    <p:animEffect transition="in" filter="wipe(left)">
                                      <p:cBhvr>
                                        <p:cTn id="18" dur="1000"/>
                                        <p:tgtEl>
                                          <p:spTgt spid="83"/>
                                        </p:tgtEl>
                                      </p:cBhvr>
                                    </p:animEffect>
                                  </p:childTnLst>
                                </p:cTn>
                              </p:par>
                            </p:childTnLst>
                          </p:cTn>
                        </p:par>
                        <p:par>
                          <p:cTn id="19" fill="hold">
                            <p:stCondLst>
                              <p:cond delay="3000"/>
                            </p:stCondLst>
                            <p:childTnLst>
                              <p:par>
                                <p:cTn id="20" presetID="22" presetClass="entr" presetSubtype="1"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wipe(up)">
                                      <p:cBhvr>
                                        <p:cTn id="22" dur="1000"/>
                                        <p:tgtEl>
                                          <p:spTgt spid="86"/>
                                        </p:tgtEl>
                                      </p:cBhvr>
                                    </p:animEffect>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left)">
                                      <p:cBhvr>
                                        <p:cTn id="26" dur="1000"/>
                                        <p:tgtEl>
                                          <p:spTgt spid="89"/>
                                        </p:tgtEl>
                                      </p:cBhvr>
                                    </p:animEffect>
                                  </p:childTnLst>
                                </p:cTn>
                              </p:par>
                            </p:childTnLst>
                          </p:cTn>
                        </p:par>
                        <p:par>
                          <p:cTn id="27" fill="hold">
                            <p:stCondLst>
                              <p:cond delay="5000"/>
                            </p:stCondLst>
                            <p:childTnLst>
                              <p:par>
                                <p:cTn id="28" presetID="22" presetClass="entr" presetSubtype="1" fill="hold" nodeType="afterEffect">
                                  <p:stCondLst>
                                    <p:cond delay="0"/>
                                  </p:stCondLst>
                                  <p:childTnLst>
                                    <p:set>
                                      <p:cBhvr>
                                        <p:cTn id="29" dur="1" fill="hold">
                                          <p:stCondLst>
                                            <p:cond delay="0"/>
                                          </p:stCondLst>
                                        </p:cTn>
                                        <p:tgtEl>
                                          <p:spTgt spid="92"/>
                                        </p:tgtEl>
                                        <p:attrNameLst>
                                          <p:attrName>style.visibility</p:attrName>
                                        </p:attrNameLst>
                                      </p:cBhvr>
                                      <p:to>
                                        <p:strVal val="visible"/>
                                      </p:to>
                                    </p:set>
                                    <p:animEffect transition="in" filter="wipe(up)">
                                      <p:cBhvr>
                                        <p:cTn id="30"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itle 20"/>
          <p:cNvSpPr>
            <a:spLocks noGrp="1"/>
          </p:cNvSpPr>
          <p:nvPr>
            <p:ph type="title"/>
          </p:nvPr>
        </p:nvSpPr>
        <p:spPr>
          <a:xfrm>
            <a:off x="914400" y="5257800"/>
            <a:ext cx="7481776" cy="1066800"/>
          </a:xfrm>
        </p:spPr>
        <p:txBody>
          <a:bodyPr>
            <a:normAutofit/>
          </a:bodyPr>
          <a:lstStyle/>
          <a:p>
            <a:pPr algn="ctr"/>
            <a:r>
              <a:rPr lang="en-US" dirty="0" smtClean="0"/>
              <a:t>WIRE DELAY CANNOT BE DETERMINED UNTIL THE FINAL LAYOUT</a:t>
            </a:r>
            <a:endParaRPr lang="en-US" dirty="0"/>
          </a:p>
        </p:txBody>
      </p:sp>
      <p:pic>
        <p:nvPicPr>
          <p:cNvPr id="4" name="Content Placeholder 3" descr="cadence_routing.gif"/>
          <p:cNvPicPr>
            <a:picLocks noGrp="1" noChangeAspect="1"/>
          </p:cNvPicPr>
          <p:nvPr>
            <p:ph sz="half" idx="1"/>
          </p:nvPr>
        </p:nvPicPr>
        <p:blipFill>
          <a:blip r:embed="rId2" cstate="print"/>
          <a:stretch>
            <a:fillRect/>
          </a:stretch>
        </p:blipFill>
        <p:spPr>
          <a:xfrm>
            <a:off x="2377427" y="274638"/>
            <a:ext cx="4554245" cy="45720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495800"/>
          </a:xfrm>
        </p:spPr>
        <p:txBody>
          <a:bodyPr>
            <a:normAutofit/>
          </a:bodyPr>
          <a:lstStyle/>
          <a:p>
            <a:r>
              <a:rPr lang="en-US" sz="2400" b="1" dirty="0" smtClean="0">
                <a:latin typeface="Times New Roman" pitchFamily="18" charset="0"/>
                <a:cs typeface="Times New Roman" pitchFamily="18" charset="0"/>
              </a:rPr>
              <a:t>Study the MIPS </a:t>
            </a:r>
            <a:r>
              <a:rPr lang="en-US" sz="2400" dirty="0" smtClean="0">
                <a:latin typeface="Times New Roman" pitchFamily="18" charset="0"/>
                <a:cs typeface="Times New Roman" pitchFamily="18" charset="0"/>
              </a:rPr>
              <a:t>(Microprocessor without Interlocked Pipeline Stages) </a:t>
            </a:r>
            <a:r>
              <a:rPr lang="en-US" sz="2400" b="1" dirty="0" smtClean="0">
                <a:latin typeface="Times New Roman" pitchFamily="18" charset="0"/>
                <a:cs typeface="Times New Roman" pitchFamily="18" charset="0"/>
              </a:rPr>
              <a:t>architecture</a:t>
            </a:r>
          </a:p>
          <a:p>
            <a:r>
              <a:rPr lang="en-US" sz="2400" dirty="0" smtClean="0">
                <a:latin typeface="Times New Roman" pitchFamily="18" charset="0"/>
                <a:cs typeface="Times New Roman" pitchFamily="18" charset="0"/>
              </a:rPr>
              <a:t>Test with two benchmarks to verify the functionality of the processor</a:t>
            </a:r>
          </a:p>
          <a:p>
            <a:r>
              <a:rPr lang="en-US" sz="2400" dirty="0" smtClean="0">
                <a:latin typeface="Times New Roman" pitchFamily="18" charset="0"/>
                <a:cs typeface="Times New Roman" pitchFamily="18" charset="0"/>
              </a:rPr>
              <a:t>Study </a:t>
            </a:r>
            <a:r>
              <a:rPr lang="en-US" sz="2400" b="1" dirty="0" smtClean="0">
                <a:latin typeface="Times New Roman" pitchFamily="18" charset="0"/>
                <a:cs typeface="Times New Roman" pitchFamily="18" charset="0"/>
              </a:rPr>
              <a:t>Synthesis of Synchronous Elastic Architectures and implement on a MIPS processor.</a:t>
            </a:r>
          </a:p>
          <a:p>
            <a:pPr lvl="0"/>
            <a:r>
              <a:rPr lang="en-US" sz="2400" b="1" dirty="0" smtClean="0">
                <a:latin typeface="Times New Roman" pitchFamily="18" charset="0"/>
                <a:cs typeface="Times New Roman" pitchFamily="18" charset="0"/>
              </a:rPr>
              <a:t>Compile, simulate, test, and verify each component on the DE2 development board with the </a:t>
            </a:r>
            <a:r>
              <a:rPr lang="en-US" sz="2400" b="1" dirty="0" err="1" smtClean="0">
                <a:latin typeface="Times New Roman" pitchFamily="18" charset="0"/>
                <a:cs typeface="Times New Roman" pitchFamily="18" charset="0"/>
              </a:rPr>
              <a:t>Altera</a:t>
            </a:r>
            <a:r>
              <a:rPr lang="en-US" sz="2400" b="1" dirty="0" smtClean="0">
                <a:latin typeface="Times New Roman" pitchFamily="18" charset="0"/>
                <a:cs typeface="Times New Roman" pitchFamily="18" charset="0"/>
              </a:rPr>
              <a:t> Cyclone II FPGA.</a:t>
            </a:r>
            <a:r>
              <a:rPr lang="en-US" sz="2400" dirty="0" smtClean="0"/>
              <a:t> </a:t>
            </a:r>
          </a:p>
          <a:p>
            <a:pPr lvl="0"/>
            <a:r>
              <a:rPr lang="en-US" sz="2400" dirty="0" smtClean="0">
                <a:latin typeface="Times New Roman" pitchFamily="18" charset="0"/>
                <a:cs typeface="Times New Roman" pitchFamily="18" charset="0"/>
              </a:rPr>
              <a:t>Design controllers for </a:t>
            </a:r>
            <a:r>
              <a:rPr lang="en-US" sz="2400" b="1" dirty="0" smtClean="0">
                <a:latin typeface="Times New Roman" pitchFamily="18" charset="0"/>
                <a:cs typeface="Times New Roman" pitchFamily="18" charset="0"/>
              </a:rPr>
              <a:t>Latency Insensitive Design</a:t>
            </a:r>
            <a:r>
              <a:rPr lang="en-US" sz="2400" dirty="0" smtClean="0">
                <a:latin typeface="Times New Roman" pitchFamily="18" charset="0"/>
                <a:cs typeface="Times New Roman" pitchFamily="18" charset="0"/>
              </a:rPr>
              <a:t>.</a:t>
            </a:r>
          </a:p>
          <a:p>
            <a:endParaRPr lang="en-US" b="1" dirty="0" smtClean="0">
              <a:latin typeface="Times New Roman" pitchFamily="18" charset="0"/>
              <a:cs typeface="Times New Roman" pitchFamily="18" charset="0"/>
            </a:endParaRPr>
          </a:p>
          <a:p>
            <a:endParaRPr lang="en-US" b="1" dirty="0" smtClean="0">
              <a:latin typeface="Times New Roman" pitchFamily="18" charset="0"/>
              <a:cs typeface="Times New Roman" pitchFamily="18" charset="0"/>
            </a:endParaRPr>
          </a:p>
          <a:p>
            <a:pPr>
              <a:buNone/>
            </a:pPr>
            <a:endParaRPr lang="en-US" b="1" dirty="0" smtClean="0">
              <a:latin typeface="Times New Roman" pitchFamily="18" charset="0"/>
              <a:cs typeface="Times New Roman" pitchFamily="18" charset="0"/>
            </a:endParaRPr>
          </a:p>
          <a:p>
            <a:endParaRPr lang="en-US" b="1" dirty="0" smtClean="0"/>
          </a:p>
          <a:p>
            <a:endParaRPr lang="en-US" b="1" dirty="0" smtClean="0"/>
          </a:p>
          <a:p>
            <a:endParaRPr lang="en-US" b="1" dirty="0" smtClean="0"/>
          </a:p>
          <a:p>
            <a:endParaRPr lang="en-US" b="1" dirty="0" smtClean="0"/>
          </a:p>
          <a:p>
            <a:endParaRPr lang="en-US" dirty="0"/>
          </a:p>
        </p:txBody>
      </p:sp>
      <p:sp>
        <p:nvSpPr>
          <p:cNvPr id="3" name="Title 2"/>
          <p:cNvSpPr>
            <a:spLocks noGrp="1"/>
          </p:cNvSpPr>
          <p:nvPr>
            <p:ph type="title"/>
          </p:nvPr>
        </p:nvSpPr>
        <p:spPr/>
        <p:txBody>
          <a:bodyPr/>
          <a:lstStyle/>
          <a:p>
            <a:pPr algn="ctr"/>
            <a:r>
              <a:rPr lang="en-US" u="sng" dirty="0" smtClean="0">
                <a:effectLst/>
              </a:rPr>
              <a:t>REQUIREMENTS</a:t>
            </a:r>
            <a:endParaRPr lang="en-US" u="sng" dirty="0">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buFont typeface="Wingdings" pitchFamily="2" charset="2"/>
              <a:buChar char="Ø"/>
            </a:pPr>
            <a:r>
              <a:rPr lang="en-US" sz="2800" dirty="0" smtClean="0">
                <a:latin typeface="Times New Roman" pitchFamily="18" charset="0"/>
                <a:cs typeface="Times New Roman" pitchFamily="18" charset="0"/>
              </a:rPr>
              <a:t> DESIGN APPROACH</a:t>
            </a:r>
          </a:p>
          <a:p>
            <a:pPr>
              <a:buFont typeface="Wingdings" pitchFamily="2" charset="2"/>
              <a:buChar char="Ø"/>
            </a:pPr>
            <a:r>
              <a:rPr lang="en-US" sz="2800" dirty="0" smtClean="0">
                <a:latin typeface="Times New Roman" pitchFamily="18" charset="0"/>
                <a:cs typeface="Times New Roman" pitchFamily="18" charset="0"/>
              </a:rPr>
              <a:t> CURRENT DESIGN</a:t>
            </a:r>
          </a:p>
          <a:p>
            <a:pPr>
              <a:buFont typeface="Wingdings" pitchFamily="2" charset="2"/>
              <a:buChar char="Ø"/>
            </a:pPr>
            <a:r>
              <a:rPr lang="en-US" sz="2800" dirty="0" smtClean="0">
                <a:latin typeface="Times New Roman" pitchFamily="18" charset="0"/>
                <a:cs typeface="Times New Roman" pitchFamily="18" charset="0"/>
              </a:rPr>
              <a:t> COMPONENTS</a:t>
            </a:r>
          </a:p>
          <a:p>
            <a:pPr>
              <a:buFont typeface="Wingdings" pitchFamily="2" charset="2"/>
              <a:buChar char="Ø"/>
            </a:pPr>
            <a:r>
              <a:rPr lang="en-US" sz="2800" dirty="0" smtClean="0">
                <a:latin typeface="Times New Roman" pitchFamily="18" charset="0"/>
                <a:cs typeface="Times New Roman" pitchFamily="18" charset="0"/>
              </a:rPr>
              <a:t> PIPELINING</a:t>
            </a:r>
          </a:p>
          <a:p>
            <a:pPr>
              <a:buFont typeface="Wingdings" pitchFamily="2" charset="2"/>
              <a:buChar char="Ø"/>
            </a:pPr>
            <a:r>
              <a:rPr lang="en-US" sz="2800" dirty="0" smtClean="0">
                <a:latin typeface="Times New Roman" pitchFamily="18" charset="0"/>
                <a:cs typeface="Times New Roman" pitchFamily="18" charset="0"/>
              </a:rPr>
              <a:t> ELASTIC CONTROLLERS</a:t>
            </a:r>
          </a:p>
          <a:p>
            <a:pPr>
              <a:buFont typeface="Wingdings" pitchFamily="2" charset="2"/>
              <a:buChar char="Ø"/>
            </a:pPr>
            <a:r>
              <a:rPr lang="en-US" sz="2800" dirty="0" smtClean="0">
                <a:latin typeface="Times New Roman" pitchFamily="18" charset="0"/>
                <a:cs typeface="Times New Roman" pitchFamily="18" charset="0"/>
              </a:rPr>
              <a:t> TESTING, EVALUATION, AND VERIFICATION</a:t>
            </a:r>
          </a:p>
          <a:p>
            <a:pPr>
              <a:buFont typeface="Wingdings" pitchFamily="2" charset="2"/>
              <a:buChar char="Ø"/>
            </a:pPr>
            <a:r>
              <a:rPr lang="en-US" sz="2800" dirty="0" smtClean="0">
                <a:latin typeface="Times New Roman" pitchFamily="18" charset="0"/>
                <a:cs typeface="Times New Roman" pitchFamily="18" charset="0"/>
              </a:rPr>
              <a:t> SOFTWARE IMPLEMENTATION</a:t>
            </a:r>
          </a:p>
          <a:p>
            <a:pPr>
              <a:buFont typeface="Arial" pitchFamily="34" charset="0"/>
              <a:buChar char="•"/>
            </a:pPr>
            <a:endParaRPr lang="en-US" dirty="0"/>
          </a:p>
        </p:txBody>
      </p:sp>
      <p:sp>
        <p:nvSpPr>
          <p:cNvPr id="3" name="Title 2"/>
          <p:cNvSpPr>
            <a:spLocks noGrp="1"/>
          </p:cNvSpPr>
          <p:nvPr>
            <p:ph type="title"/>
          </p:nvPr>
        </p:nvSpPr>
        <p:spPr/>
        <p:txBody>
          <a:bodyPr/>
          <a:lstStyle/>
          <a:p>
            <a:pPr algn="ctr"/>
            <a:r>
              <a:rPr lang="en-US" u="sng" dirty="0" smtClean="0">
                <a:effectLst/>
                <a:latin typeface="Times New Roman" pitchFamily="18" charset="0"/>
                <a:cs typeface="Times New Roman" pitchFamily="18" charset="0"/>
              </a:rPr>
              <a:t>TECHNICAL CONTENT</a:t>
            </a:r>
            <a:endParaRPr lang="en-US" u="sng" dirty="0">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1554</TotalTime>
  <Words>1120</Words>
  <Application>Microsoft Office PowerPoint</Application>
  <PresentationFormat>On-screen Show (4:3)</PresentationFormat>
  <Paragraphs>304</Paragraphs>
  <Slides>34</Slides>
  <Notes>7</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Concourse</vt:lpstr>
      <vt:lpstr>SD1020 Number of Members :3  Vidura Manu Wijayasekara   Ridhima Agarwal Bhaskar Kumar      Advisor : Dr. Sudarshan Srinivasan</vt:lpstr>
      <vt:lpstr>Slide 2</vt:lpstr>
      <vt:lpstr>32-Bit MIPS  Elastic Synchronous Processor</vt:lpstr>
      <vt:lpstr>INTRODUCTION In this project we would implement a synchronous processor, which is latency insensitive by design. Many research is happening in the industry on this topic, since the timing issues get more harder to solve with wire delays becoming an significant factor. In current method wire delays cannot be determined until final layout, which is a significant draw back in the synchronous design phase.</vt:lpstr>
      <vt:lpstr>LATENCY</vt:lpstr>
      <vt:lpstr>As the size of the transistor gets smaller… -Gate delay improves -Wire delay becomes too large to ignore</vt:lpstr>
      <vt:lpstr>WIRE DELAY CANNOT BE DETERMINED UNTIL THE FINAL LAYOUT</vt:lpstr>
      <vt:lpstr>REQUIREMENTS</vt:lpstr>
      <vt:lpstr>TECHNICAL CONTENT</vt:lpstr>
      <vt:lpstr>DESIGN APPROACH</vt:lpstr>
      <vt:lpstr>COMPONENTS</vt:lpstr>
      <vt:lpstr>ALU (Arithmetic Logic Unit)</vt:lpstr>
      <vt:lpstr>Final 32-Bit ALU </vt:lpstr>
      <vt:lpstr> Program Counter (PC)</vt:lpstr>
      <vt:lpstr>Instruction Memory (IM)</vt:lpstr>
      <vt:lpstr>Instruction Fetch Stage</vt:lpstr>
      <vt:lpstr>Data Memory</vt:lpstr>
      <vt:lpstr>Registers AND Register File</vt:lpstr>
      <vt:lpstr>Decoder</vt:lpstr>
      <vt:lpstr>Forwarding Unit</vt:lpstr>
      <vt:lpstr>Final Datapath before Pipelining</vt:lpstr>
      <vt:lpstr>Pipelining</vt:lpstr>
      <vt:lpstr>Pipelined Datapath</vt:lpstr>
      <vt:lpstr>Elastic Controllers</vt:lpstr>
      <vt:lpstr>TESTING, EVALUATION AND VERIFICATION</vt:lpstr>
      <vt:lpstr>EVALUATION OF THE PIPELINE Executed instruction:  000000 00001 00011 00011 00000 100000</vt:lpstr>
      <vt:lpstr>Software Implementation </vt:lpstr>
      <vt:lpstr>Instructions Performed </vt:lpstr>
      <vt:lpstr>BUBBLE SORTING</vt:lpstr>
      <vt:lpstr>LINEAR SEARCH</vt:lpstr>
      <vt:lpstr>PROJECT STATUS</vt:lpstr>
      <vt:lpstr>Slide 32</vt:lpstr>
      <vt:lpstr>BUDGET</vt:lpstr>
      <vt:lpstr>SUMMARY</vt:lpstr>
    </vt:vector>
  </TitlesOfParts>
  <Company>North Dakota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SD1020 Number of Members :3  Vidura Manu Wijayasekara   Ridhima Agarwal Bhaskar Kumar   Advisor : Dr. Sudarshan</dc:title>
  <dc:creator>The School Of North Dakota State University</dc:creator>
  <cp:lastModifiedBy>vidura</cp:lastModifiedBy>
  <cp:revision>162</cp:revision>
  <dcterms:created xsi:type="dcterms:W3CDTF">2010-12-12T07:47:13Z</dcterms:created>
  <dcterms:modified xsi:type="dcterms:W3CDTF">2010-12-21T23:27:00Z</dcterms:modified>
</cp:coreProperties>
</file>